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22"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3F7F8"/>
    <a:srgbClr val="4F81BD"/>
    <a:srgbClr val="39A44A"/>
    <a:srgbClr val="FF9900"/>
    <a:srgbClr val="404040"/>
    <a:srgbClr val="002060"/>
    <a:srgbClr val="5B9BD5"/>
    <a:srgbClr val="B124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34" autoAdjust="0"/>
    <p:restoredTop sz="91361"/>
  </p:normalViewPr>
  <p:slideViewPr>
    <p:cSldViewPr snapToGrid="0">
      <p:cViewPr varScale="1">
        <p:scale>
          <a:sx n="116" d="100"/>
          <a:sy n="116" d="100"/>
        </p:scale>
        <p:origin x="3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AFF37-7CF1-467D-AEB4-71D5344C5150}" type="datetimeFigureOut">
              <a:rPr kumimoji="1" lang="ja-JP" altLang="en-US" smtClean="0"/>
              <a:t>2023/7/4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2715A2-A4C8-45CD-B85F-40275EBAF1BE}" type="slidenum">
              <a:rPr kumimoji="1" lang="ja-JP" altLang="en-US" smtClean="0"/>
              <a:t>‹#›</a:t>
            </a:fld>
            <a:endParaRPr kumimoji="1" lang="ja-JP" altLang="en-US"/>
          </a:p>
        </p:txBody>
      </p:sp>
    </p:spTree>
    <p:extLst>
      <p:ext uri="{BB962C8B-B14F-4D97-AF65-F5344CB8AC3E}">
        <p14:creationId xmlns:p14="http://schemas.microsoft.com/office/powerpoint/2010/main" val="42248344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1100" rtl="0" eaLnBrk="1" fontAlgn="auto" latinLnBrk="0" hangingPunct="1">
              <a:lnSpc>
                <a:spcPct val="100000"/>
              </a:lnSpc>
              <a:spcBef>
                <a:spcPts val="0"/>
              </a:spcBef>
              <a:spcAft>
                <a:spcPts val="0"/>
              </a:spcAft>
              <a:buClrTx/>
              <a:buSzTx/>
              <a:buFontTx/>
              <a:buNone/>
              <a:tabLst/>
              <a:defRPr/>
            </a:pPr>
            <a:fld id="{2902F097-103F-487D-9F2A-B5D2B1FD5A22}"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311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13166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DBD04-5A1F-47F8-B014-FC29268E7E6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B7DB169-213D-4F18-91E9-A41C35B28B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327195-E5F0-446B-BDFE-431F2FA78FF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4D61F95-4390-4441-B9BE-1214570B2E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4A214A-82A3-4A67-99D1-41A02448B651}"/>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8463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B7262A-1DD7-4370-80EB-355D90B969B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2F9BD2-F8D2-4246-AA5B-C79E611FF7F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3E0F8B7-2A85-46F5-9220-213D7757777C}"/>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3D75324-82C1-4A14-A35A-68C1D9EE5F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A7CC65-E18B-46F3-83EA-056AB3673BF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68243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A311A62-AB87-42AD-9D87-B0A011C3E09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2915DAC-9C1C-4E79-8FD4-376A9A22378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69E544-A40C-444C-9DF5-0FAE712309B2}"/>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8E5DE6C-3E6A-4925-A090-2F10BBBAE1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971C0A-3467-46B2-890C-68F9681ACF65}"/>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55695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F3ADDD-71E2-4AD5-99EE-639927A5F6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1624FB0-C94E-4072-9BEB-9BD419BFDCC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BDF8A7-AD28-43E9-926F-97A0F3A501AB}"/>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6ADBF6AC-E9FA-472E-BA0E-9DF8B3E7BF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8D5826-7D15-437B-8D4F-68B74E269BA6}"/>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36447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970691-FE4B-4E97-8278-826BC1FAC83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7DBD55-3325-4AB5-BA6F-9749606DF6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CD7CB11-64FD-4736-9944-050AE850D5E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7BA9FB0-2C4B-4FFB-990F-E770BBE8C2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296CA6-8F50-4083-8EB4-4B080AF8395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178756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AE1702-D03F-41C9-A165-131A2BDFD9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9D6D2E-28EA-428F-90D0-314E6C7855F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C2F18B7-D2ED-4AF7-938F-8B5A39E8726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1FA4D96-DCF9-4C8B-9D02-D481C1ADF64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045D4042-A8EC-4E9D-B1CB-1F9ACAFF17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9482CA-1B40-4F06-8501-5710EDDF12F2}"/>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9320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D0CA2D-6B4E-4704-B885-CB403E5E6F8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B44DF0-7E7A-4D14-88A9-E9F41EC71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1C29A8D-DCF4-4100-AF2B-420409230EC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CF60117-1EED-45C8-84CC-DC8DBB51D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574925B-354B-4C3B-9555-357662C860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2EE1552-20C4-41AB-B96A-2C528E4A655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8" name="フッター プレースホルダー 7">
            <a:extLst>
              <a:ext uri="{FF2B5EF4-FFF2-40B4-BE49-F238E27FC236}">
                <a16:creationId xmlns:a16="http://schemas.microsoft.com/office/drawing/2014/main" id="{91D06477-86B2-4139-AFE0-09FFB74D6BF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9B641D2-AE04-426B-9B7F-748B161460C9}"/>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06792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90B39-B554-4CED-80FC-FABC526EE0A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A816D76-16D8-451C-BB10-7B3CA61A474D}"/>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4" name="フッター プレースホルダー 3">
            <a:extLst>
              <a:ext uri="{FF2B5EF4-FFF2-40B4-BE49-F238E27FC236}">
                <a16:creationId xmlns:a16="http://schemas.microsoft.com/office/drawing/2014/main" id="{44412AE0-E5A3-48A4-8522-186743FC375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FB4ECC7-4C4A-41C2-B390-3BF74695DB0E}"/>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3050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9423F88-1B2B-4D94-969D-B03A9D27E27A}"/>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3" name="フッター プレースホルダー 2">
            <a:extLst>
              <a:ext uri="{FF2B5EF4-FFF2-40B4-BE49-F238E27FC236}">
                <a16:creationId xmlns:a16="http://schemas.microsoft.com/office/drawing/2014/main" id="{193CA0E3-681D-4A06-9365-2DC37E12F9B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29FD7B-91F5-4750-AC9A-E1465E64079D}"/>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09079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4FF34-81D4-48D9-98A1-625B1302A6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98C36D-E26E-454D-9FC8-E4F2AE1D0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49C37ED-F3C6-4877-99EF-DD965A3DF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DDAB1FF-A69C-4914-AB7C-BB3EA07E910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117227BC-A6DD-4BE2-BEB6-B6ED578C6C9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71C1FB-CE60-4A63-A077-7734F7D7848A}"/>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1617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FC3821-6E61-4155-A8DA-80C58AEF95C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69F386-AFA8-44DB-9BC7-2833D3ACA4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86B24AA-A35C-47E7-A473-859D8BDE40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163B31-F2E0-452F-8E5E-935581093073}"/>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51670C84-1DBD-4861-9B29-FE13A4503F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0AF08A-E635-4C44-BDF8-C6ACF4AF6D20}"/>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60089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631689C-A431-4FDB-AC37-3AC05A3758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90B1E2-8CED-4A53-8510-E46933477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8E269D-CCA6-41C9-BD75-46FF465D0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2F4E6FF8-4FDF-4DB9-8D3E-7466DE04E1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3044481-154D-4A0C-A267-0960710104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876994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正方形/長方形 100">
            <a:extLst>
              <a:ext uri="{FF2B5EF4-FFF2-40B4-BE49-F238E27FC236}">
                <a16:creationId xmlns:a16="http://schemas.microsoft.com/office/drawing/2014/main" id="{4932F923-3B37-4DA2-A64F-E73396810837}"/>
              </a:ext>
            </a:extLst>
          </p:cNvPr>
          <p:cNvSpPr/>
          <p:nvPr/>
        </p:nvSpPr>
        <p:spPr>
          <a:xfrm>
            <a:off x="974508" y="245954"/>
            <a:ext cx="6275122"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lumMod val="65000"/>
                    <a:lumOff val="35000"/>
                  </a:prstClr>
                </a:solidFill>
                <a:effectLst/>
                <a:uLnTx/>
                <a:uFillTx/>
                <a:latin typeface="Meiryo UI"/>
                <a:ea typeface="Meiryo UI"/>
                <a:cs typeface="+mn-cs"/>
              </a:rPr>
              <a:t>温度監視や計測機器と連携</a:t>
            </a:r>
            <a:endParaRPr kumimoji="1" lang="ja-JP" altLang="en-US" sz="2400" b="1" i="0" u="none" strike="noStrike" kern="1200" cap="none" spc="0" normalizeH="0" baseline="0" noProof="0" dirty="0">
              <a:ln>
                <a:noFill/>
              </a:ln>
              <a:solidFill>
                <a:prstClr val="black">
                  <a:lumMod val="65000"/>
                  <a:lumOff val="35000"/>
                </a:prstClr>
              </a:solidFill>
              <a:effectLst/>
              <a:uLnTx/>
              <a:uFillTx/>
              <a:latin typeface="Calibri" panose="020F0502020204030204"/>
              <a:ea typeface="メイリオ" panose="020B0604030504040204" pitchFamily="50" charset="-128"/>
              <a:cs typeface="+mn-cs"/>
            </a:endParaRPr>
          </a:p>
        </p:txBody>
      </p:sp>
      <p:sp>
        <p:nvSpPr>
          <p:cNvPr id="3" name="正方形/長方形 2">
            <a:extLst>
              <a:ext uri="{FF2B5EF4-FFF2-40B4-BE49-F238E27FC236}">
                <a16:creationId xmlns:a16="http://schemas.microsoft.com/office/drawing/2014/main" id="{063AD82D-B815-4AA5-B389-DDB373F84E45}"/>
              </a:ext>
            </a:extLst>
          </p:cNvPr>
          <p:cNvSpPr/>
          <p:nvPr/>
        </p:nvSpPr>
        <p:spPr>
          <a:xfrm>
            <a:off x="-13149" y="6761481"/>
            <a:ext cx="12192000" cy="1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メイリオ" panose="020B0604030504040204" pitchFamily="50" charset="-128"/>
              <a:cs typeface="+mn-cs"/>
            </a:endParaRPr>
          </a:p>
        </p:txBody>
      </p:sp>
      <p:sp>
        <p:nvSpPr>
          <p:cNvPr id="65" name="正方形/長方形 64">
            <a:extLst>
              <a:ext uri="{FF2B5EF4-FFF2-40B4-BE49-F238E27FC236}">
                <a16:creationId xmlns:a16="http://schemas.microsoft.com/office/drawing/2014/main" id="{F09130A3-D7AA-4C1F-B7E2-F6231D79D410}"/>
              </a:ext>
            </a:extLst>
          </p:cNvPr>
          <p:cNvSpPr/>
          <p:nvPr/>
        </p:nvSpPr>
        <p:spPr>
          <a:xfrm>
            <a:off x="53268" y="6747621"/>
            <a:ext cx="1740861" cy="107722"/>
          </a:xfrm>
          <a:prstGeom prst="rect">
            <a:avLst/>
          </a:prstGeom>
        </p:spPr>
        <p:txBody>
          <a:bodyPr wrap="none"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Times New Roman" panose="02020603050405020304" pitchFamily="18" charset="0"/>
              </a:rPr>
              <a:t>Copyright© 2020</a:t>
            </a:r>
            <a:r>
              <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Times New Roman" panose="02020603050405020304" pitchFamily="18" charset="0"/>
              </a:rPr>
              <a:t>　</a:t>
            </a:r>
            <a:r>
              <a:rPr kumimoji="1" lang="en-US" altLang="ja-JP" sz="700" b="0" i="0" u="none" strike="noStrike" kern="1200" cap="none" spc="0" normalizeH="0" baseline="0" noProof="0" dirty="0" err="1">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TowerHeartSolutions</a:t>
            </a:r>
            <a:endPar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6711D6C8-4069-5048-7DC7-F25CB802E988}"/>
              </a:ext>
            </a:extLst>
          </p:cNvPr>
          <p:cNvSpPr/>
          <p:nvPr/>
        </p:nvSpPr>
        <p:spPr>
          <a:xfrm>
            <a:off x="1072274" y="57764"/>
            <a:ext cx="666849" cy="184666"/>
          </a:xfrm>
          <a:prstGeom prst="rect">
            <a:avLst/>
          </a:prstGeom>
        </p:spPr>
        <p:txBody>
          <a:bodyPr wrap="non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00" normalizeH="0" noProof="0">
                <a:ln>
                  <a:noFill/>
                </a:ln>
                <a:solidFill>
                  <a:srgbClr val="4F81BD"/>
                </a:solidFill>
                <a:effectLst/>
                <a:uLnTx/>
                <a:uFillTx/>
                <a:latin typeface="Meiryo UI"/>
                <a:ea typeface="Meiryo UI"/>
                <a:cs typeface="+mn-cs"/>
              </a:rPr>
              <a:t>導入事例</a:t>
            </a:r>
            <a:endParaRPr kumimoji="1" lang="ja-JP" altLang="en-US" sz="1200" b="1" i="0" u="none" strike="noStrike" kern="1200" cap="none" spc="100" normalizeH="0" noProof="0" dirty="0">
              <a:ln>
                <a:noFill/>
              </a:ln>
              <a:solidFill>
                <a:srgbClr val="4F81BD"/>
              </a:solidFill>
              <a:effectLst/>
              <a:uLnTx/>
              <a:uFillTx/>
              <a:latin typeface="Calibri" panose="020F0502020204030204"/>
              <a:ea typeface="メイリオ" panose="020B0604030504040204" pitchFamily="50" charset="-128"/>
              <a:cs typeface="+mn-cs"/>
            </a:endParaRPr>
          </a:p>
        </p:txBody>
      </p:sp>
      <p:sp>
        <p:nvSpPr>
          <p:cNvPr id="102" name="正方形/長方形 101">
            <a:extLst>
              <a:ext uri="{FF2B5EF4-FFF2-40B4-BE49-F238E27FC236}">
                <a16:creationId xmlns:a16="http://schemas.microsoft.com/office/drawing/2014/main" id="{4726A368-621D-47A3-9E6E-458A482B920F}"/>
              </a:ext>
            </a:extLst>
          </p:cNvPr>
          <p:cNvSpPr/>
          <p:nvPr/>
        </p:nvSpPr>
        <p:spPr>
          <a:xfrm flipV="1">
            <a:off x="277498" y="701027"/>
            <a:ext cx="11592000" cy="57600"/>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360D6970-DB86-87D7-AA98-6C6EE33C70C7}"/>
              </a:ext>
            </a:extLst>
          </p:cNvPr>
          <p:cNvSpPr txBox="1"/>
          <p:nvPr/>
        </p:nvSpPr>
        <p:spPr>
          <a:xfrm>
            <a:off x="9587752" y="151915"/>
            <a:ext cx="2242465" cy="476726"/>
          </a:xfrm>
          <a:prstGeom prst="roundRect">
            <a:avLst/>
          </a:prstGeom>
          <a:solidFill>
            <a:srgbClr val="4F81BD">
              <a:alpha val="20000"/>
            </a:srgbClr>
          </a:solidFill>
        </p:spPr>
        <p:txBody>
          <a:bodyPr wrap="square" tIns="0" bIns="0" rtlCol="0">
            <a:spAutoFit/>
          </a:bodyPr>
          <a:lstStyle/>
          <a:p>
            <a:r>
              <a:rPr kumimoji="1" lang="ja-JP" altLang="en-US" sz="1400" b="1" dirty="0">
                <a:solidFill>
                  <a:srgbClr val="404040"/>
                </a:solidFill>
                <a:latin typeface="Meiryo" panose="020B0604030504040204" pitchFamily="34" charset="-128"/>
                <a:ea typeface="Meiryo" panose="020B0604030504040204" pitchFamily="34" charset="-128"/>
              </a:rPr>
              <a:t>事例</a:t>
            </a:r>
            <a:r>
              <a:rPr kumimoji="1" lang="en-US" altLang="ja-JP" sz="1400" b="1" dirty="0">
                <a:solidFill>
                  <a:srgbClr val="404040"/>
                </a:solidFill>
                <a:latin typeface="Meiryo" panose="020B0604030504040204" pitchFamily="34" charset="-128"/>
                <a:ea typeface="Meiryo" panose="020B0604030504040204" pitchFamily="34" charset="-128"/>
              </a:rPr>
              <a:t>No</a:t>
            </a:r>
            <a:r>
              <a:rPr lang="en-US" altLang="ja-JP" sz="1400" b="1" dirty="0">
                <a:solidFill>
                  <a:srgbClr val="404040"/>
                </a:solidFill>
                <a:latin typeface="Meiryo" panose="020B0604030504040204" pitchFamily="34" charset="-128"/>
                <a:ea typeface="Meiryo" panose="020B0604030504040204" pitchFamily="34" charset="-128"/>
              </a:rPr>
              <a:t>.154</a:t>
            </a:r>
          </a:p>
          <a:p>
            <a:r>
              <a:rPr lang="ja-JP" altLang="en-US" sz="1400" b="1">
                <a:solidFill>
                  <a:srgbClr val="404040"/>
                </a:solidFill>
                <a:latin typeface="Meiryo" panose="020B0604030504040204" pitchFamily="34" charset="-128"/>
                <a:ea typeface="Meiryo" panose="020B0604030504040204" pitchFamily="34" charset="-128"/>
              </a:rPr>
              <a:t>大手メーカ／売上</a:t>
            </a:r>
            <a:r>
              <a:rPr lang="en-US" altLang="ja-JP" sz="1400" b="1" dirty="0">
                <a:solidFill>
                  <a:srgbClr val="404040"/>
                </a:solidFill>
                <a:latin typeface="Meiryo" panose="020B0604030504040204" pitchFamily="34" charset="-128"/>
                <a:ea typeface="Meiryo" panose="020B0604030504040204" pitchFamily="34" charset="-128"/>
              </a:rPr>
              <a:t>200</a:t>
            </a:r>
            <a:r>
              <a:rPr lang="ja-JP" altLang="en-US" sz="1400" b="1">
                <a:solidFill>
                  <a:srgbClr val="404040"/>
                </a:solidFill>
                <a:latin typeface="Meiryo" panose="020B0604030504040204" pitchFamily="34" charset="-128"/>
                <a:ea typeface="Meiryo" panose="020B0604030504040204" pitchFamily="34" charset="-128"/>
              </a:rPr>
              <a:t>億</a:t>
            </a:r>
            <a:endParaRPr kumimoji="1" lang="ja-JP" altLang="en-US" sz="1400" b="1" dirty="0">
              <a:solidFill>
                <a:srgbClr val="404040"/>
              </a:solidFill>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1711B6A6-24BB-6282-FD11-E8EE7A4F2B74}"/>
              </a:ext>
            </a:extLst>
          </p:cNvPr>
          <p:cNvSpPr txBox="1"/>
          <p:nvPr/>
        </p:nvSpPr>
        <p:spPr>
          <a:xfrm>
            <a:off x="456898" y="1033925"/>
            <a:ext cx="6027571" cy="1614850"/>
          </a:xfrm>
          <a:prstGeom prst="roundRect">
            <a:avLst/>
          </a:prstGeom>
          <a:solidFill>
            <a:srgbClr val="F3F7F8"/>
          </a:solidFill>
        </p:spPr>
        <p:txBody>
          <a:bodyPr wrap="square" lIns="72000" tIns="360000" rIns="72000" bIns="72000" rtlCol="0">
            <a:spAutoFit/>
          </a:bodyPr>
          <a:lstStyle/>
          <a:p>
            <a:pPr marL="171450" indent="-171450">
              <a:lnSpc>
                <a:spcPct val="120000"/>
              </a:lnSpc>
              <a:buFont typeface="Arial" panose="020B0604020202020204" pitchFamily="34" charset="0"/>
              <a:buChar char="•"/>
            </a:pPr>
            <a:r>
              <a:rPr kumimoji="1" lang="ja-JP" altLang="en-US" sz="1400" dirty="0">
                <a:solidFill>
                  <a:srgbClr val="404040"/>
                </a:solidFill>
              </a:rPr>
              <a:t>フリーザの温度監視業務を</a:t>
            </a:r>
            <a:r>
              <a:rPr kumimoji="1" lang="ja-JP" altLang="en-US" sz="1400" b="1" dirty="0">
                <a:solidFill>
                  <a:srgbClr val="C00000"/>
                </a:solidFill>
              </a:rPr>
              <a:t>守衛による定期巡回でロガー確認</a:t>
            </a:r>
            <a:r>
              <a:rPr kumimoji="1" lang="ja-JP" altLang="en-US" sz="1400" dirty="0">
                <a:solidFill>
                  <a:srgbClr val="404040"/>
                </a:solidFill>
              </a:rPr>
              <a:t>していた。</a:t>
            </a:r>
          </a:p>
          <a:p>
            <a:pPr marL="171450" indent="-171450">
              <a:lnSpc>
                <a:spcPct val="120000"/>
              </a:lnSpc>
              <a:buFont typeface="Arial" panose="020B0604020202020204" pitchFamily="34" charset="0"/>
              <a:buChar char="•"/>
            </a:pPr>
            <a:r>
              <a:rPr lang="ja-JP" altLang="en-US" sz="1400" dirty="0">
                <a:solidFill>
                  <a:srgbClr val="404040"/>
                </a:solidFill>
              </a:rPr>
              <a:t>定期巡回</a:t>
            </a:r>
            <a:r>
              <a:rPr kumimoji="1" lang="ja-JP" altLang="en-US" sz="1400" dirty="0">
                <a:solidFill>
                  <a:srgbClr val="404040"/>
                </a:solidFill>
              </a:rPr>
              <a:t>していたので</a:t>
            </a:r>
            <a:r>
              <a:rPr kumimoji="1" lang="ja-JP" altLang="en-US" sz="1400" b="1" dirty="0">
                <a:solidFill>
                  <a:srgbClr val="C00000"/>
                </a:solidFill>
              </a:rPr>
              <a:t>異常発見対応が遅れていた</a:t>
            </a:r>
            <a:r>
              <a:rPr kumimoji="1" lang="ja-JP" altLang="en-US" sz="1400" dirty="0">
                <a:solidFill>
                  <a:srgbClr val="404040"/>
                </a:solidFill>
              </a:rPr>
              <a:t>。</a:t>
            </a:r>
          </a:p>
          <a:p>
            <a:pPr marL="171450" indent="-171450">
              <a:lnSpc>
                <a:spcPct val="120000"/>
              </a:lnSpc>
              <a:buFont typeface="Arial" panose="020B0604020202020204" pitchFamily="34" charset="0"/>
              <a:buChar char="•"/>
            </a:pPr>
            <a:r>
              <a:rPr kumimoji="1" lang="ja-JP" altLang="en-US" sz="1400" dirty="0">
                <a:solidFill>
                  <a:srgbClr val="404040"/>
                </a:solidFill>
              </a:rPr>
              <a:t>メルコルを導入し、異常時には守衛と担当の電話が鳴るように運用。</a:t>
            </a:r>
            <a:endParaRPr kumimoji="1" lang="en-US" altLang="ja-JP" sz="1400" dirty="0">
              <a:solidFill>
                <a:srgbClr val="404040"/>
              </a:solidFill>
            </a:endParaRPr>
          </a:p>
          <a:p>
            <a:pPr marL="171450" indent="-171450">
              <a:lnSpc>
                <a:spcPct val="120000"/>
              </a:lnSpc>
              <a:buFont typeface="Arial" panose="020B0604020202020204" pitchFamily="34" charset="0"/>
              <a:buChar char="•"/>
            </a:pPr>
            <a:r>
              <a:rPr kumimoji="1" lang="ja-JP" altLang="en-US" sz="1400" dirty="0">
                <a:solidFill>
                  <a:srgbClr val="404040"/>
                </a:solidFill>
              </a:rPr>
              <a:t>すぐに暫定対応を行うようにマニュアルを整備した。</a:t>
            </a:r>
          </a:p>
        </p:txBody>
      </p:sp>
      <p:sp>
        <p:nvSpPr>
          <p:cNvPr id="11" name="テキスト ボックス 10">
            <a:extLst>
              <a:ext uri="{FF2B5EF4-FFF2-40B4-BE49-F238E27FC236}">
                <a16:creationId xmlns:a16="http://schemas.microsoft.com/office/drawing/2014/main" id="{367078CD-3A6A-C856-AE55-45B56E24DA70}"/>
              </a:ext>
            </a:extLst>
          </p:cNvPr>
          <p:cNvSpPr txBox="1"/>
          <p:nvPr/>
        </p:nvSpPr>
        <p:spPr>
          <a:xfrm>
            <a:off x="6963268" y="1143618"/>
            <a:ext cx="4935160" cy="1328814"/>
          </a:xfrm>
          <a:prstGeom prst="roundRect">
            <a:avLst/>
          </a:prstGeom>
          <a:solidFill>
            <a:srgbClr val="F3F7F8"/>
          </a:solidFill>
        </p:spPr>
        <p:txBody>
          <a:bodyPr wrap="square" lIns="72000" tIns="360000" rIns="72000" bIns="72000" rtlCol="0">
            <a:spAutoFit/>
          </a:bodyPr>
          <a:lstStyle>
            <a:defPPr>
              <a:defRPr lang="ja-JP"/>
            </a:defPPr>
            <a:lvl1pPr marL="171450" indent="-171450">
              <a:lnSpc>
                <a:spcPct val="120000"/>
              </a:lnSpc>
              <a:buFont typeface="Arial" panose="020B0604020202020204" pitchFamily="34" charset="0"/>
              <a:buChar char="•"/>
              <a:defRPr sz="1400">
                <a:solidFill>
                  <a:srgbClr val="404040"/>
                </a:solidFill>
              </a:defRPr>
            </a:lvl1pPr>
          </a:lstStyle>
          <a:p>
            <a:r>
              <a:rPr lang="ja-JP" altLang="en-US" dirty="0"/>
              <a:t>フリーザの故障が発生した際にもすぐに気が付き守衛が暫定対応としてフリーザの中の保管物を移動するなどの対応を行い、商品が廃棄にならずに済みました。</a:t>
            </a:r>
          </a:p>
        </p:txBody>
      </p:sp>
      <p:grpSp>
        <p:nvGrpSpPr>
          <p:cNvPr id="17" name="グループ化 16">
            <a:extLst>
              <a:ext uri="{FF2B5EF4-FFF2-40B4-BE49-F238E27FC236}">
                <a16:creationId xmlns:a16="http://schemas.microsoft.com/office/drawing/2014/main" id="{1358373B-2470-87B3-53E9-4469DD8049B6}"/>
              </a:ext>
            </a:extLst>
          </p:cNvPr>
          <p:cNvGrpSpPr/>
          <p:nvPr/>
        </p:nvGrpSpPr>
        <p:grpSpPr>
          <a:xfrm>
            <a:off x="6499026" y="1779177"/>
            <a:ext cx="321102" cy="264298"/>
            <a:chOff x="3192478" y="3018199"/>
            <a:chExt cx="520574" cy="443620"/>
          </a:xfrm>
        </p:grpSpPr>
        <p:sp>
          <p:nvSpPr>
            <p:cNvPr id="15" name="二等辺三角形 14">
              <a:extLst>
                <a:ext uri="{FF2B5EF4-FFF2-40B4-BE49-F238E27FC236}">
                  <a16:creationId xmlns:a16="http://schemas.microsoft.com/office/drawing/2014/main" id="{508939B2-87B1-1095-1A89-3E2C2B9953B7}"/>
                </a:ext>
              </a:extLst>
            </p:cNvPr>
            <p:cNvSpPr/>
            <p:nvPr/>
          </p:nvSpPr>
          <p:spPr>
            <a:xfrm rot="5400000">
              <a:off x="3159659" y="3051018"/>
              <a:ext cx="443620" cy="377982"/>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二等辺三角形 15">
              <a:extLst>
                <a:ext uri="{FF2B5EF4-FFF2-40B4-BE49-F238E27FC236}">
                  <a16:creationId xmlns:a16="http://schemas.microsoft.com/office/drawing/2014/main" id="{C3879A0F-9381-22B9-7096-7FF0F7E90510}"/>
                </a:ext>
              </a:extLst>
            </p:cNvPr>
            <p:cNvSpPr/>
            <p:nvPr/>
          </p:nvSpPr>
          <p:spPr>
            <a:xfrm rot="5400000">
              <a:off x="3365059" y="3094000"/>
              <a:ext cx="410801" cy="285184"/>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323" name="図 322" descr="文字が書かれている&#10;&#10;中程度の精度で自動的に生成された説明">
            <a:extLst>
              <a:ext uri="{FF2B5EF4-FFF2-40B4-BE49-F238E27FC236}">
                <a16:creationId xmlns:a16="http://schemas.microsoft.com/office/drawing/2014/main" id="{1E9E32BB-3E99-CC5E-43DF-69F847573D62}"/>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3130" y="53108"/>
            <a:ext cx="651378" cy="517483"/>
          </a:xfrm>
          <a:prstGeom prst="rect">
            <a:avLst/>
          </a:prstGeom>
        </p:spPr>
      </p:pic>
      <p:pic>
        <p:nvPicPr>
          <p:cNvPr id="19" name="図 18" descr="スーツを着た男性&#10;&#10;自動的に生成された説明">
            <a:extLst>
              <a:ext uri="{FF2B5EF4-FFF2-40B4-BE49-F238E27FC236}">
                <a16:creationId xmlns:a16="http://schemas.microsoft.com/office/drawing/2014/main" id="{E8C24528-5389-1F7C-A875-505C8DECFB6D}"/>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flipH="1">
            <a:off x="10853230" y="833851"/>
            <a:ext cx="917011" cy="611342"/>
          </a:xfrm>
          <a:prstGeom prst="rect">
            <a:avLst/>
          </a:prstGeom>
        </p:spPr>
      </p:pic>
      <p:sp>
        <p:nvSpPr>
          <p:cNvPr id="39" name="四角形: 角を丸くする 76">
            <a:extLst>
              <a:ext uri="{FF2B5EF4-FFF2-40B4-BE49-F238E27FC236}">
                <a16:creationId xmlns:a16="http://schemas.microsoft.com/office/drawing/2014/main" id="{C0F23AAB-85D2-A875-1241-EB0BD90A78E0}"/>
              </a:ext>
            </a:extLst>
          </p:cNvPr>
          <p:cNvSpPr/>
          <p:nvPr/>
        </p:nvSpPr>
        <p:spPr>
          <a:xfrm>
            <a:off x="6774982" y="4250989"/>
            <a:ext cx="2609846" cy="1739621"/>
          </a:xfrm>
          <a:prstGeom prst="roundRect">
            <a:avLst>
              <a:gd name="adj" fmla="val 4042"/>
            </a:avLst>
          </a:prstGeom>
          <a:noFill/>
          <a:ln w="28575">
            <a:solidFill>
              <a:srgbClr val="4F81BD">
                <a:alpha val="50000"/>
              </a:srgb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メイリオ" panose="020B0604030504040204" pitchFamily="50" charset="-128"/>
              <a:cs typeface="+mn-cs"/>
            </a:endParaRPr>
          </a:p>
        </p:txBody>
      </p:sp>
      <p:sp>
        <p:nvSpPr>
          <p:cNvPr id="46" name="四角形: 角を丸くする 89">
            <a:extLst>
              <a:ext uri="{FF2B5EF4-FFF2-40B4-BE49-F238E27FC236}">
                <a16:creationId xmlns:a16="http://schemas.microsoft.com/office/drawing/2014/main" id="{A545DE7F-CFD9-59CF-A3A7-4895D457919B}"/>
              </a:ext>
            </a:extLst>
          </p:cNvPr>
          <p:cNvSpPr/>
          <p:nvPr/>
        </p:nvSpPr>
        <p:spPr>
          <a:xfrm>
            <a:off x="6907054" y="4053092"/>
            <a:ext cx="1309420" cy="299429"/>
          </a:xfrm>
          <a:prstGeom prst="roundRect">
            <a:avLst/>
          </a:prstGeom>
          <a:solidFill>
            <a:srgbClr val="FFC000">
              <a:alpha val="80000"/>
            </a:srgbClr>
          </a:solidFill>
        </p:spPr>
        <p:txBody>
          <a:bodyPr wrap="none" lIns="36000" tIns="72000" rIns="36000" bIns="3600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lumMod val="75000"/>
                    <a:lumOff val="25000"/>
                  </a:prstClr>
                </a:solidFill>
                <a:effectLst/>
                <a:uLnTx/>
                <a:uFillTx/>
                <a:latin typeface="Calibri" panose="020F0502020204030204"/>
                <a:ea typeface="メイリオ" panose="020B0604030504040204" pitchFamily="50" charset="-128"/>
                <a:cs typeface="+mn-cs"/>
              </a:rPr>
              <a:t>同時発信</a:t>
            </a:r>
            <a:r>
              <a:rPr kumimoji="1" lang="ja-JP" altLang="en-US" sz="1050" b="1" i="0" u="none" strike="noStrike" kern="1200" cap="none" spc="0" normalizeH="0" baseline="0" noProof="0" dirty="0">
                <a:ln>
                  <a:noFill/>
                </a:ln>
                <a:solidFill>
                  <a:prstClr val="black">
                    <a:lumMod val="75000"/>
                    <a:lumOff val="25000"/>
                  </a:prstClr>
                </a:solidFill>
                <a:effectLst/>
                <a:uLnTx/>
                <a:uFillTx/>
                <a:latin typeface="Calibri" panose="020F0502020204030204"/>
                <a:ea typeface="メイリオ" panose="020B0604030504040204" pitchFamily="50" charset="-128"/>
                <a:cs typeface="+mn-cs"/>
              </a:rPr>
              <a:t>機能を利用</a:t>
            </a:r>
            <a:endParaRPr kumimoji="1" lang="en-US" altLang="ja-JP" sz="1050" b="1" i="0" u="none" strike="noStrike" kern="1200" cap="none" spc="0" normalizeH="0" baseline="0" noProof="0" dirty="0">
              <a:ln>
                <a:noFill/>
              </a:ln>
              <a:solidFill>
                <a:prstClr val="black">
                  <a:lumMod val="75000"/>
                  <a:lumOff val="25000"/>
                </a:prstClr>
              </a:solidFill>
              <a:effectLst/>
              <a:uLnTx/>
              <a:uFillTx/>
              <a:latin typeface="Calibri" panose="020F0502020204030204"/>
              <a:ea typeface="メイリオ" panose="020B0604030504040204" pitchFamily="50" charset="-128"/>
              <a:cs typeface="+mn-cs"/>
            </a:endParaRPr>
          </a:p>
        </p:txBody>
      </p:sp>
      <p:cxnSp>
        <p:nvCxnSpPr>
          <p:cNvPr id="47" name="直線矢印コネクタ 46">
            <a:extLst>
              <a:ext uri="{FF2B5EF4-FFF2-40B4-BE49-F238E27FC236}">
                <a16:creationId xmlns:a16="http://schemas.microsoft.com/office/drawing/2014/main" id="{EA8C08CE-7BA2-B90B-2D71-4FF663C30FCA}"/>
              </a:ext>
            </a:extLst>
          </p:cNvPr>
          <p:cNvCxnSpPr>
            <a:cxnSpLocks/>
            <a:stCxn id="67" idx="3"/>
          </p:cNvCxnSpPr>
          <p:nvPr/>
        </p:nvCxnSpPr>
        <p:spPr>
          <a:xfrm>
            <a:off x="5549738" y="5099128"/>
            <a:ext cx="880153" cy="0"/>
          </a:xfrm>
          <a:prstGeom prst="straightConnector1">
            <a:avLst/>
          </a:prstGeom>
          <a:ln w="28575">
            <a:solidFill>
              <a:srgbClr val="4F81BD"/>
            </a:solidFill>
            <a:tailEnd type="non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8FCAC6D3-82FD-2977-CED0-7CCB709AD4C6}"/>
              </a:ext>
            </a:extLst>
          </p:cNvPr>
          <p:cNvGrpSpPr/>
          <p:nvPr/>
        </p:nvGrpSpPr>
        <p:grpSpPr>
          <a:xfrm>
            <a:off x="5822725" y="4821304"/>
            <a:ext cx="398340" cy="541142"/>
            <a:chOff x="7336391" y="2951822"/>
            <a:chExt cx="232247" cy="315506"/>
          </a:xfrm>
        </p:grpSpPr>
        <p:sp>
          <p:nvSpPr>
            <p:cNvPr id="49" name="平行四辺形 193">
              <a:extLst>
                <a:ext uri="{FF2B5EF4-FFF2-40B4-BE49-F238E27FC236}">
                  <a16:creationId xmlns:a16="http://schemas.microsoft.com/office/drawing/2014/main" id="{C6A3D2CA-7B06-31E4-BDC7-D3B18679EB33}"/>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0" name="図 49">
              <a:extLst>
                <a:ext uri="{FF2B5EF4-FFF2-40B4-BE49-F238E27FC236}">
                  <a16:creationId xmlns:a16="http://schemas.microsoft.com/office/drawing/2014/main" id="{BC1A58E0-E4FA-5038-2A09-06F6D1FB52AD}"/>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7336391" y="2951822"/>
              <a:ext cx="232247" cy="315506"/>
            </a:xfrm>
            <a:prstGeom prst="rect">
              <a:avLst/>
            </a:prstGeom>
          </p:spPr>
        </p:pic>
      </p:grpSp>
      <p:sp>
        <p:nvSpPr>
          <p:cNvPr id="51" name="テキスト ボックス 50">
            <a:extLst>
              <a:ext uri="{FF2B5EF4-FFF2-40B4-BE49-F238E27FC236}">
                <a16:creationId xmlns:a16="http://schemas.microsoft.com/office/drawing/2014/main" id="{D8FC7AB9-11EA-F929-124A-1CB3687398DC}"/>
              </a:ext>
            </a:extLst>
          </p:cNvPr>
          <p:cNvSpPr txBox="1"/>
          <p:nvPr/>
        </p:nvSpPr>
        <p:spPr>
          <a:xfrm>
            <a:off x="5629672" y="4585025"/>
            <a:ext cx="800219"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4F81BD"/>
                </a:solidFill>
                <a:latin typeface="Calibri" panose="020F0502020204030204"/>
                <a:ea typeface="メイリオ" panose="020B0604030504040204" pitchFamily="50" charset="-128"/>
              </a:rPr>
              <a:t>電話通知</a:t>
            </a:r>
            <a:endParaRPr kumimoji="1" lang="en-US" altLang="ja-JP" sz="1200" b="1" i="0" u="none" strike="noStrike" kern="1200" cap="none" spc="0" normalizeH="0" baseline="0" noProof="0" dirty="0">
              <a:ln>
                <a:noFill/>
              </a:ln>
              <a:solidFill>
                <a:srgbClr val="4F81BD"/>
              </a:solidFill>
              <a:effectLst/>
              <a:uLnTx/>
              <a:uFillTx/>
              <a:latin typeface="Calibri" panose="020F0502020204030204"/>
              <a:ea typeface="メイリオ" panose="020B0604030504040204" pitchFamily="50" charset="-128"/>
              <a:cs typeface="+mn-cs"/>
            </a:endParaRPr>
          </a:p>
        </p:txBody>
      </p:sp>
      <p:pic>
        <p:nvPicPr>
          <p:cNvPr id="55" name="図 54" descr="スーツを着た男性&#10;&#10;自動的に生成された説明">
            <a:extLst>
              <a:ext uri="{FF2B5EF4-FFF2-40B4-BE49-F238E27FC236}">
                <a16:creationId xmlns:a16="http://schemas.microsoft.com/office/drawing/2014/main" id="{5BEE26A5-EEB4-33CE-DBA6-068652A40B28}"/>
              </a:ext>
            </a:extLst>
          </p:cNvPr>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8309910" y="4075063"/>
            <a:ext cx="878872" cy="1004884"/>
          </a:xfrm>
          <a:prstGeom prst="rect">
            <a:avLst/>
          </a:prstGeom>
        </p:spPr>
      </p:pic>
      <p:sp>
        <p:nvSpPr>
          <p:cNvPr id="57" name="テキスト ボックス 56">
            <a:extLst>
              <a:ext uri="{FF2B5EF4-FFF2-40B4-BE49-F238E27FC236}">
                <a16:creationId xmlns:a16="http://schemas.microsoft.com/office/drawing/2014/main" id="{0652EFC8-9C9C-6D43-B1AC-F63636ACE447}"/>
              </a:ext>
            </a:extLst>
          </p:cNvPr>
          <p:cNvSpPr txBox="1"/>
          <p:nvPr/>
        </p:nvSpPr>
        <p:spPr>
          <a:xfrm>
            <a:off x="7728273" y="4393288"/>
            <a:ext cx="615553" cy="584775"/>
          </a:xfrm>
          <a:prstGeom prst="rect">
            <a:avLst/>
          </a:prstGeom>
          <a:noFill/>
        </p:spPr>
        <p:txBody>
          <a:bodyPr wrap="non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2060"/>
                </a:solidFill>
                <a:effectLst/>
                <a:uLnTx/>
                <a:uFillTx/>
                <a:latin typeface="Calibri" panose="020F0502020204030204"/>
                <a:ea typeface="メイリオ" panose="020B0604030504040204" pitchFamily="50" charset="-128"/>
                <a:cs typeface="+mn-cs"/>
              </a:rPr>
              <a:t>担当者</a:t>
            </a:r>
            <a:endParaRPr kumimoji="1" lang="en-US" altLang="ja-JP"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A</a:t>
            </a:r>
            <a:r>
              <a:rPr kumimoji="1" lang="ja-JP" altLang="en-US" sz="1600" b="1" i="0" u="none" strike="noStrike" kern="1200" cap="none" spc="0" normalizeH="0" baseline="0" noProof="0">
                <a:ln>
                  <a:noFill/>
                </a:ln>
                <a:solidFill>
                  <a:srgbClr val="002060"/>
                </a:solidFill>
                <a:effectLst/>
                <a:uLnTx/>
                <a:uFillTx/>
                <a:latin typeface="Calibri" panose="020F0502020204030204"/>
                <a:ea typeface="メイリオ" panose="020B0604030504040204" pitchFamily="50" charset="-128"/>
                <a:cs typeface="+mn-cs"/>
              </a:rPr>
              <a:t>さん</a:t>
            </a:r>
            <a:endPar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p:txBody>
      </p:sp>
      <p:sp>
        <p:nvSpPr>
          <p:cNvPr id="64" name="テキスト ボックス 63">
            <a:extLst>
              <a:ext uri="{FF2B5EF4-FFF2-40B4-BE49-F238E27FC236}">
                <a16:creationId xmlns:a16="http://schemas.microsoft.com/office/drawing/2014/main" id="{9B34714B-0DA7-6982-0739-1B85796D1F97}"/>
              </a:ext>
            </a:extLst>
          </p:cNvPr>
          <p:cNvSpPr txBox="1"/>
          <p:nvPr/>
        </p:nvSpPr>
        <p:spPr>
          <a:xfrm>
            <a:off x="7806853" y="5227112"/>
            <a:ext cx="525785" cy="584775"/>
          </a:xfrm>
          <a:prstGeom prst="rect">
            <a:avLst/>
          </a:prstGeom>
          <a:noFill/>
        </p:spPr>
        <p:txBody>
          <a:bodyPr wrap="non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守衛</a:t>
            </a:r>
            <a:endParaRPr kumimoji="1" lang="en-US" altLang="ja-JP"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B</a:t>
            </a:r>
            <a:r>
              <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さん</a:t>
            </a:r>
          </a:p>
        </p:txBody>
      </p:sp>
      <p:pic>
        <p:nvPicPr>
          <p:cNvPr id="67" name="図 66">
            <a:extLst>
              <a:ext uri="{FF2B5EF4-FFF2-40B4-BE49-F238E27FC236}">
                <a16:creationId xmlns:a16="http://schemas.microsoft.com/office/drawing/2014/main" id="{79E02B23-1110-0709-99DC-07057E0DBD19}"/>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4876686" y="4822240"/>
            <a:ext cx="673052" cy="553776"/>
          </a:xfrm>
          <a:prstGeom prst="rect">
            <a:avLst/>
          </a:prstGeom>
        </p:spPr>
      </p:pic>
      <p:cxnSp>
        <p:nvCxnSpPr>
          <p:cNvPr id="68" name="直線矢印コネクタ 67">
            <a:extLst>
              <a:ext uri="{FF2B5EF4-FFF2-40B4-BE49-F238E27FC236}">
                <a16:creationId xmlns:a16="http://schemas.microsoft.com/office/drawing/2014/main" id="{0ABC2422-968F-A4B5-2792-CDBF76F8CEA6}"/>
              </a:ext>
            </a:extLst>
          </p:cNvPr>
          <p:cNvCxnSpPr>
            <a:cxnSpLocks/>
          </p:cNvCxnSpPr>
          <p:nvPr/>
        </p:nvCxnSpPr>
        <p:spPr>
          <a:xfrm>
            <a:off x="3243610" y="5094596"/>
            <a:ext cx="1626608" cy="0"/>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4290C16C-0C13-C99B-5583-ADCD93AE8A69}"/>
              </a:ext>
            </a:extLst>
          </p:cNvPr>
          <p:cNvGrpSpPr/>
          <p:nvPr/>
        </p:nvGrpSpPr>
        <p:grpSpPr>
          <a:xfrm>
            <a:off x="3772320" y="4795110"/>
            <a:ext cx="502233" cy="567335"/>
            <a:chOff x="4561224" y="2961932"/>
            <a:chExt cx="137121" cy="169063"/>
          </a:xfrm>
        </p:grpSpPr>
        <p:sp>
          <p:nvSpPr>
            <p:cNvPr id="70" name="平行四辺形 69">
              <a:extLst>
                <a:ext uri="{FF2B5EF4-FFF2-40B4-BE49-F238E27FC236}">
                  <a16:creationId xmlns:a16="http://schemas.microsoft.com/office/drawing/2014/main" id="{7A8D8C00-6DF9-9B68-4824-3C150D5008F9}"/>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1" name="図 70">
              <a:extLst>
                <a:ext uri="{FF2B5EF4-FFF2-40B4-BE49-F238E27FC236}">
                  <a16:creationId xmlns:a16="http://schemas.microsoft.com/office/drawing/2014/main" id="{BF026C25-1983-79AD-7853-7F2E491A5C69}"/>
                </a:ext>
              </a:extLst>
            </p:cNvPr>
            <p:cNvPicPr>
              <a:picLocks noChangeAspect="1"/>
            </p:cNvPicPr>
            <p:nvPr/>
          </p:nvPicPr>
          <p:blipFill rotWithShape="1">
            <a:blip r:embed="rId8"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72" name="テキスト ボックス 71">
            <a:extLst>
              <a:ext uri="{FF2B5EF4-FFF2-40B4-BE49-F238E27FC236}">
                <a16:creationId xmlns:a16="http://schemas.microsoft.com/office/drawing/2014/main" id="{9717B854-63F6-BAF1-0550-8DECFB5245D8}"/>
              </a:ext>
            </a:extLst>
          </p:cNvPr>
          <p:cNvSpPr txBox="1"/>
          <p:nvPr/>
        </p:nvSpPr>
        <p:spPr>
          <a:xfrm>
            <a:off x="3576215" y="4585025"/>
            <a:ext cx="954107"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Calibri" panose="020F0502020204030204"/>
                <a:ea typeface="メイリオ" panose="020B0604030504040204" pitchFamily="50" charset="-128"/>
              </a:rPr>
              <a:t>メール通知</a:t>
            </a:r>
            <a:endParaRPr kumimoji="1" lang="en-US" altLang="ja-JP" sz="1200" b="1" i="0" u="none" strike="noStrike" kern="1200" cap="none" spc="0" normalizeH="0" baseline="0" noProof="0" dirty="0">
              <a:ln>
                <a:noFill/>
              </a:ln>
              <a:solidFill>
                <a:srgbClr val="FF9900"/>
              </a:solidFill>
              <a:effectLst/>
              <a:uLnTx/>
              <a:uFillTx/>
              <a:latin typeface="Calibri" panose="020F0502020204030204"/>
              <a:ea typeface="メイリオ" panose="020B0604030504040204" pitchFamily="50" charset="-128"/>
              <a:cs typeface="+mn-cs"/>
            </a:endParaRPr>
          </a:p>
        </p:txBody>
      </p:sp>
      <p:sp>
        <p:nvSpPr>
          <p:cNvPr id="73" name="楕円 23">
            <a:extLst>
              <a:ext uri="{FF2B5EF4-FFF2-40B4-BE49-F238E27FC236}">
                <a16:creationId xmlns:a16="http://schemas.microsoft.com/office/drawing/2014/main" id="{03BE4924-48B9-73FC-B119-7DABD2355818}"/>
              </a:ext>
            </a:extLst>
          </p:cNvPr>
          <p:cNvSpPr/>
          <p:nvPr/>
        </p:nvSpPr>
        <p:spPr>
          <a:xfrm>
            <a:off x="1408617" y="4350157"/>
            <a:ext cx="1456414" cy="1456414"/>
          </a:xfrm>
          <a:prstGeom prst="ellipse">
            <a:avLst/>
          </a:prstGeom>
          <a:solidFill>
            <a:srgbClr val="F3F7F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3862D6F4-49B3-1BDD-3F5E-CD961E8F81E4}"/>
              </a:ext>
            </a:extLst>
          </p:cNvPr>
          <p:cNvSpPr txBox="1"/>
          <p:nvPr/>
        </p:nvSpPr>
        <p:spPr>
          <a:xfrm>
            <a:off x="4417459" y="6131492"/>
            <a:ext cx="5397612" cy="493994"/>
          </a:xfrm>
          <a:prstGeom prst="roundRect">
            <a:avLst/>
          </a:prstGeom>
          <a:solidFill>
            <a:srgbClr val="F3F7F8"/>
          </a:solidFill>
          <a:effectLst>
            <a:outerShdw blurRad="25400" dist="25400" dir="2700000" algn="tl" rotWithShape="0">
              <a:prstClr val="black">
                <a:alpha val="19907"/>
              </a:prstClr>
            </a:outerShdw>
          </a:effectLst>
        </p:spPr>
        <p:txBody>
          <a:bodyPr wrap="square" lIns="180000" tIns="54000" rIns="72000" bIns="46800" rtlCol="0">
            <a:spAutoFit/>
          </a:bodyPr>
          <a:lstStyle/>
          <a:p>
            <a:pPr>
              <a:lnSpc>
                <a:spcPct val="120000"/>
              </a:lnSpc>
            </a:pPr>
            <a:r>
              <a:rPr lang="ja-JP" altLang="en-US" sz="1400" b="1">
                <a:solidFill>
                  <a:srgbClr val="404040"/>
                </a:solidFill>
              </a:rPr>
              <a:t>ビジネスライト</a:t>
            </a:r>
            <a:r>
              <a:rPr lang="en-US" altLang="ja-JP" sz="1400" b="1" dirty="0">
                <a:solidFill>
                  <a:srgbClr val="404040"/>
                </a:solidFill>
              </a:rPr>
              <a:t>(</a:t>
            </a:r>
            <a:r>
              <a:rPr lang="en-US" altLang="ja-JP" sz="1400" b="1" dirty="0" err="1">
                <a:solidFill>
                  <a:srgbClr val="404040"/>
                </a:solidFill>
              </a:rPr>
              <a:t>月払</a:t>
            </a:r>
            <a:r>
              <a:rPr lang="en-US" altLang="ja-JP" sz="1400" b="1" dirty="0">
                <a:solidFill>
                  <a:srgbClr val="404040"/>
                </a:solidFill>
              </a:rPr>
              <a:t>) </a:t>
            </a:r>
            <a:r>
              <a:rPr lang="en-US" altLang="ja-JP" sz="2000" b="1" dirty="0">
                <a:solidFill>
                  <a:srgbClr val="4F81BD"/>
                </a:solidFill>
              </a:rPr>
              <a:t>6,980</a:t>
            </a:r>
            <a:r>
              <a:rPr lang="en-US" altLang="ja-JP" sz="2000" b="1" dirty="0">
                <a:solidFill>
                  <a:srgbClr val="404040"/>
                </a:solidFill>
              </a:rPr>
              <a:t> </a:t>
            </a:r>
            <a:r>
              <a:rPr lang="en-US" altLang="ja-JP" sz="1200" dirty="0">
                <a:solidFill>
                  <a:srgbClr val="404040"/>
                </a:solidFill>
              </a:rPr>
              <a:t>円/</a:t>
            </a:r>
            <a:r>
              <a:rPr lang="en-US" altLang="ja-JP" sz="1200" dirty="0" err="1">
                <a:solidFill>
                  <a:srgbClr val="404040"/>
                </a:solidFill>
              </a:rPr>
              <a:t>月</a:t>
            </a:r>
            <a:r>
              <a:rPr lang="ja-JP" altLang="en-US" sz="1200">
                <a:solidFill>
                  <a:srgbClr val="404040"/>
                </a:solidFill>
              </a:rPr>
              <a:t>（年払いの場合</a:t>
            </a:r>
            <a:r>
              <a:rPr lang="en-US" altLang="ja-JP" sz="1200" dirty="0">
                <a:solidFill>
                  <a:srgbClr val="404040"/>
                </a:solidFill>
              </a:rPr>
              <a:t> </a:t>
            </a:r>
            <a:r>
              <a:rPr lang="en-US" altLang="ja-JP" sz="1400" b="1" dirty="0">
                <a:solidFill>
                  <a:srgbClr val="404040"/>
                </a:solidFill>
              </a:rPr>
              <a:t>5,980</a:t>
            </a:r>
            <a:r>
              <a:rPr lang="ja-JP" altLang="en-US" sz="1200">
                <a:solidFill>
                  <a:srgbClr val="404040"/>
                </a:solidFill>
              </a:rPr>
              <a:t>円</a:t>
            </a:r>
            <a:r>
              <a:rPr lang="en-US" altLang="ja-JP" sz="1200" dirty="0">
                <a:solidFill>
                  <a:srgbClr val="404040"/>
                </a:solidFill>
              </a:rPr>
              <a:t>/</a:t>
            </a:r>
            <a:r>
              <a:rPr lang="ja-JP" altLang="en-US" sz="1200">
                <a:solidFill>
                  <a:srgbClr val="404040"/>
                </a:solidFill>
              </a:rPr>
              <a:t>月換算）</a:t>
            </a:r>
            <a:endParaRPr kumimoji="1" lang="en-US" altLang="ja-JP" sz="1050" b="0" i="0" u="none" strike="noStrike" kern="1200" cap="none" spc="0" normalizeH="0" baseline="0" noProof="0" dirty="0">
              <a:ln>
                <a:noFill/>
              </a:ln>
              <a:solidFill>
                <a:srgbClr val="404040"/>
              </a:solidFill>
              <a:effectLst/>
              <a:uLnTx/>
              <a:uFillTx/>
              <a:latin typeface="Calibri" panose="020F0502020204030204"/>
              <a:ea typeface="メイリオ" panose="020B0604030504040204" pitchFamily="50" charset="-128"/>
              <a:cs typeface="+mn-cs"/>
            </a:endParaRPr>
          </a:p>
        </p:txBody>
      </p:sp>
      <p:sp>
        <p:nvSpPr>
          <p:cNvPr id="75" name="テキスト ボックス 74">
            <a:extLst>
              <a:ext uri="{FF2B5EF4-FFF2-40B4-BE49-F238E27FC236}">
                <a16:creationId xmlns:a16="http://schemas.microsoft.com/office/drawing/2014/main" id="{D943158A-BE9F-26E4-C6ED-DA00C1C61AB2}"/>
              </a:ext>
            </a:extLst>
          </p:cNvPr>
          <p:cNvSpPr txBox="1"/>
          <p:nvPr/>
        </p:nvSpPr>
        <p:spPr>
          <a:xfrm>
            <a:off x="1716233" y="4477605"/>
            <a:ext cx="820738" cy="338554"/>
          </a:xfrm>
          <a:prstGeom prst="rect">
            <a:avLst/>
          </a:prstGeom>
          <a:noFill/>
        </p:spPr>
        <p:txBody>
          <a:bodyPr wrap="non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2060"/>
                </a:solidFill>
                <a:effectLst/>
                <a:uLnTx/>
                <a:uFillTx/>
                <a:latin typeface="Calibri" panose="020F0502020204030204"/>
                <a:ea typeface="メイリオ" panose="020B0604030504040204" pitchFamily="50" charset="-128"/>
                <a:cs typeface="+mn-cs"/>
              </a:rPr>
              <a:t>フリーザ</a:t>
            </a:r>
            <a:endPar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p:txBody>
      </p:sp>
      <p:grpSp>
        <p:nvGrpSpPr>
          <p:cNvPr id="78" name="グループ化 77">
            <a:extLst>
              <a:ext uri="{FF2B5EF4-FFF2-40B4-BE49-F238E27FC236}">
                <a16:creationId xmlns:a16="http://schemas.microsoft.com/office/drawing/2014/main" id="{11912659-06DF-2A2E-88C9-D5620D04961E}"/>
              </a:ext>
            </a:extLst>
          </p:cNvPr>
          <p:cNvGrpSpPr/>
          <p:nvPr/>
        </p:nvGrpSpPr>
        <p:grpSpPr>
          <a:xfrm>
            <a:off x="2963444" y="6183971"/>
            <a:ext cx="1617751" cy="409783"/>
            <a:chOff x="3288167" y="6099164"/>
            <a:chExt cx="1617751" cy="409783"/>
          </a:xfrm>
        </p:grpSpPr>
        <p:pic>
          <p:nvPicPr>
            <p:cNvPr id="89" name="図 88" descr="図形, 四角形&#10;&#10;自動的に生成された説明">
              <a:extLst>
                <a:ext uri="{FF2B5EF4-FFF2-40B4-BE49-F238E27FC236}">
                  <a16:creationId xmlns:a16="http://schemas.microsoft.com/office/drawing/2014/main" id="{C01C89E7-C588-650E-69D4-2F8EC81416F2}"/>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rot="21438267">
              <a:off x="3288167" y="6099164"/>
              <a:ext cx="1617751" cy="409783"/>
            </a:xfrm>
            <a:prstGeom prst="rect">
              <a:avLst/>
            </a:prstGeom>
          </p:spPr>
        </p:pic>
        <p:sp>
          <p:nvSpPr>
            <p:cNvPr id="100" name="正方形/長方形 99">
              <a:extLst>
                <a:ext uri="{FF2B5EF4-FFF2-40B4-BE49-F238E27FC236}">
                  <a16:creationId xmlns:a16="http://schemas.microsoft.com/office/drawing/2014/main" id="{E6176B41-CAD0-1978-CD39-EE4933A27C47}"/>
                </a:ext>
              </a:extLst>
            </p:cNvPr>
            <p:cNvSpPr/>
            <p:nvPr/>
          </p:nvSpPr>
          <p:spPr>
            <a:xfrm>
              <a:off x="3417875" y="6151515"/>
              <a:ext cx="141577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Calibri" panose="020F0502020204030204"/>
                  <a:ea typeface="メイリオ" panose="020B0604030504040204" pitchFamily="50" charset="-128"/>
                </a:rPr>
                <a:t>ご利用プラン</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Calibri" panose="020F0502020204030204"/>
                <a:ea typeface="メイリオ" panose="020B0604030504040204" pitchFamily="50" charset="-128"/>
                <a:cs typeface="+mn-cs"/>
              </a:endParaRPr>
            </a:p>
          </p:txBody>
        </p:sp>
      </p:grpSp>
      <p:sp>
        <p:nvSpPr>
          <p:cNvPr id="105" name="楕円 23">
            <a:extLst>
              <a:ext uri="{FF2B5EF4-FFF2-40B4-BE49-F238E27FC236}">
                <a16:creationId xmlns:a16="http://schemas.microsoft.com/office/drawing/2014/main" id="{76623AA8-985A-33E1-4B24-541CA3001969}"/>
              </a:ext>
            </a:extLst>
          </p:cNvPr>
          <p:cNvSpPr/>
          <p:nvPr/>
        </p:nvSpPr>
        <p:spPr>
          <a:xfrm>
            <a:off x="1374814" y="2753353"/>
            <a:ext cx="1456414" cy="1456414"/>
          </a:xfrm>
          <a:prstGeom prst="ellipse">
            <a:avLst/>
          </a:prstGeom>
          <a:solidFill>
            <a:srgbClr val="F3F7F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テキスト ボックス 105">
            <a:extLst>
              <a:ext uri="{FF2B5EF4-FFF2-40B4-BE49-F238E27FC236}">
                <a16:creationId xmlns:a16="http://schemas.microsoft.com/office/drawing/2014/main" id="{5EF5C087-6074-E2B8-379F-7D7F02B65BE8}"/>
              </a:ext>
            </a:extLst>
          </p:cNvPr>
          <p:cNvSpPr txBox="1"/>
          <p:nvPr/>
        </p:nvSpPr>
        <p:spPr>
          <a:xfrm>
            <a:off x="1693271" y="2831742"/>
            <a:ext cx="859824"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a:solidFill>
                  <a:srgbClr val="002060"/>
                </a:solidFill>
                <a:latin typeface="Calibri" panose="020F0502020204030204"/>
                <a:ea typeface="メイリオ" panose="020B0604030504040204" pitchFamily="50" charset="-128"/>
              </a:rPr>
              <a:t>フリーザ</a:t>
            </a:r>
            <a:endPar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p:txBody>
      </p:sp>
      <p:pic>
        <p:nvPicPr>
          <p:cNvPr id="111" name="図 110" descr="図形, 四角形&#10;&#10;自動的に生成された説明">
            <a:extLst>
              <a:ext uri="{FF2B5EF4-FFF2-40B4-BE49-F238E27FC236}">
                <a16:creationId xmlns:a16="http://schemas.microsoft.com/office/drawing/2014/main" id="{416D6016-E019-4526-C047-CC71E41F9431}"/>
              </a:ext>
            </a:extLst>
          </p:cNvPr>
          <p:cNvPicPr>
            <a:picLocks noChangeAspect="1"/>
          </p:cNvPicPr>
          <p:nvPr/>
        </p:nvPicPr>
        <p:blipFill>
          <a:blip r:embed="rId10">
            <a:extLst>
              <a:ext uri="{28A0092B-C50C-407E-A947-70E740481C1C}">
                <a14:useLocalDpi xmlns:a14="http://schemas.microsoft.com/office/drawing/2010/main"/>
              </a:ext>
            </a:extLst>
          </a:blip>
          <a:stretch>
            <a:fillRect/>
          </a:stretch>
        </p:blipFill>
        <p:spPr>
          <a:xfrm rot="21360000">
            <a:off x="455331" y="3325800"/>
            <a:ext cx="1020899" cy="368300"/>
          </a:xfrm>
          <a:prstGeom prst="rect">
            <a:avLst/>
          </a:prstGeom>
        </p:spPr>
      </p:pic>
      <p:pic>
        <p:nvPicPr>
          <p:cNvPr id="112" name="図 111" descr="図形, 四角形&#10;&#10;自動的に生成された説明">
            <a:extLst>
              <a:ext uri="{FF2B5EF4-FFF2-40B4-BE49-F238E27FC236}">
                <a16:creationId xmlns:a16="http://schemas.microsoft.com/office/drawing/2014/main" id="{432C6B65-A530-4014-8668-4002DADFF05F}"/>
              </a:ext>
            </a:extLst>
          </p:cNvPr>
          <p:cNvPicPr>
            <a:picLocks noChangeAspect="1"/>
          </p:cNvPicPr>
          <p:nvPr/>
        </p:nvPicPr>
        <p:blipFill>
          <a:blip r:embed="rId10">
            <a:extLst>
              <a:ext uri="{28A0092B-C50C-407E-A947-70E740481C1C}">
                <a14:useLocalDpi xmlns:a14="http://schemas.microsoft.com/office/drawing/2010/main"/>
              </a:ext>
            </a:extLst>
          </a:blip>
          <a:stretch>
            <a:fillRect/>
          </a:stretch>
        </p:blipFill>
        <p:spPr>
          <a:xfrm rot="21360000">
            <a:off x="455332" y="4776505"/>
            <a:ext cx="1020899" cy="368300"/>
          </a:xfrm>
          <a:prstGeom prst="rect">
            <a:avLst/>
          </a:prstGeom>
        </p:spPr>
      </p:pic>
      <p:sp>
        <p:nvSpPr>
          <p:cNvPr id="113" name="正方形/長方形 112">
            <a:extLst>
              <a:ext uri="{FF2B5EF4-FFF2-40B4-BE49-F238E27FC236}">
                <a16:creationId xmlns:a16="http://schemas.microsoft.com/office/drawing/2014/main" id="{9C6647FE-E663-22C3-14F0-92FE60FAD47F}"/>
              </a:ext>
            </a:extLst>
          </p:cNvPr>
          <p:cNvSpPr/>
          <p:nvPr/>
        </p:nvSpPr>
        <p:spPr>
          <a:xfrm>
            <a:off x="561245" y="3348214"/>
            <a:ext cx="819828"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UI"/>
                <a:ea typeface="Meiryo UI"/>
                <a:cs typeface="+mn-cs"/>
              </a:rPr>
              <a:t>導入前</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Calibri" panose="020F0502020204030204"/>
              <a:ea typeface="メイリオ" panose="020B0604030504040204" pitchFamily="50" charset="-128"/>
              <a:cs typeface="+mn-cs"/>
            </a:endParaRPr>
          </a:p>
        </p:txBody>
      </p:sp>
      <p:sp>
        <p:nvSpPr>
          <p:cNvPr id="114" name="正方形/長方形 113">
            <a:extLst>
              <a:ext uri="{FF2B5EF4-FFF2-40B4-BE49-F238E27FC236}">
                <a16:creationId xmlns:a16="http://schemas.microsoft.com/office/drawing/2014/main" id="{CD0A1013-1AEE-FDF1-D0DA-40267610E3EC}"/>
              </a:ext>
            </a:extLst>
          </p:cNvPr>
          <p:cNvSpPr/>
          <p:nvPr/>
        </p:nvSpPr>
        <p:spPr>
          <a:xfrm>
            <a:off x="561245" y="4798919"/>
            <a:ext cx="800219" cy="338554"/>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UI"/>
                <a:ea typeface="Meiryo UI"/>
                <a:cs typeface="+mn-cs"/>
              </a:rPr>
              <a:t>導入後</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Calibri" panose="020F0502020204030204"/>
              <a:ea typeface="メイリオ" panose="020B0604030504040204" pitchFamily="50" charset="-128"/>
              <a:cs typeface="+mn-cs"/>
            </a:endParaRPr>
          </a:p>
        </p:txBody>
      </p:sp>
      <p:pic>
        <p:nvPicPr>
          <p:cNvPr id="22" name="図 21" descr="座る, 光, 冷蔵庫, 立つ が含まれている画像&#10;&#10;自動的に生成された説明">
            <a:extLst>
              <a:ext uri="{FF2B5EF4-FFF2-40B4-BE49-F238E27FC236}">
                <a16:creationId xmlns:a16="http://schemas.microsoft.com/office/drawing/2014/main" id="{CF8D4D29-9449-9A82-0998-534BD6A1D32C}"/>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1696025" y="3257557"/>
            <a:ext cx="448159" cy="632695"/>
          </a:xfrm>
          <a:prstGeom prst="rect">
            <a:avLst/>
          </a:prstGeom>
        </p:spPr>
      </p:pic>
      <p:pic>
        <p:nvPicPr>
          <p:cNvPr id="181" name="図 180" descr="座る, 光, 冷蔵庫, 立つ が含まれている画像&#10;&#10;自動的に生成された説明">
            <a:extLst>
              <a:ext uri="{FF2B5EF4-FFF2-40B4-BE49-F238E27FC236}">
                <a16:creationId xmlns:a16="http://schemas.microsoft.com/office/drawing/2014/main" id="{D61F7965-D81F-6709-C03C-38A811731166}"/>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1667115" y="4840453"/>
            <a:ext cx="448159" cy="632695"/>
          </a:xfrm>
          <a:prstGeom prst="rect">
            <a:avLst/>
          </a:prstGeom>
        </p:spPr>
      </p:pic>
      <p:grpSp>
        <p:nvGrpSpPr>
          <p:cNvPr id="28" name="グループ化 27">
            <a:extLst>
              <a:ext uri="{FF2B5EF4-FFF2-40B4-BE49-F238E27FC236}">
                <a16:creationId xmlns:a16="http://schemas.microsoft.com/office/drawing/2014/main" id="{77E9B2AB-B3FA-0880-56C3-BDBD0915BEE1}"/>
              </a:ext>
            </a:extLst>
          </p:cNvPr>
          <p:cNvGrpSpPr/>
          <p:nvPr/>
        </p:nvGrpSpPr>
        <p:grpSpPr>
          <a:xfrm>
            <a:off x="2692709" y="4446248"/>
            <a:ext cx="721365" cy="769324"/>
            <a:chOff x="1418945" y="4294282"/>
            <a:chExt cx="721365" cy="769323"/>
          </a:xfrm>
        </p:grpSpPr>
        <p:sp>
          <p:nvSpPr>
            <p:cNvPr id="32" name="星: 10 pt 53">
              <a:extLst>
                <a:ext uri="{FF2B5EF4-FFF2-40B4-BE49-F238E27FC236}">
                  <a16:creationId xmlns:a16="http://schemas.microsoft.com/office/drawing/2014/main" id="{1082C0B0-4016-05D5-95B0-6AD97601E852}"/>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E77EFB29-3CC4-0BE5-053D-19805D5209B2}"/>
                </a:ext>
              </a:extLst>
            </p:cNvPr>
            <p:cNvSpPr txBox="1"/>
            <p:nvPr/>
          </p:nvSpPr>
          <p:spPr>
            <a:xfrm>
              <a:off x="1533408" y="4469744"/>
              <a:ext cx="492443" cy="4616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温度</a:t>
              </a:r>
              <a:endParaRPr lang="en-US" altLang="ja-JP" sz="1200" b="1" dirty="0">
                <a:solidFill>
                  <a:schemeClr val="bg1"/>
                </a:solidFill>
                <a:latin typeface="Calibri" panose="020F0502020204030204"/>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異常</a:t>
              </a:r>
              <a:endParaRPr kumimoji="1" lang="en-US" altLang="ja-JP" sz="1200" b="1" i="0" u="none" strike="noStrike" kern="1200" cap="none" spc="0" normalizeH="0" baseline="0" noProof="0" dirty="0">
                <a:ln>
                  <a:noFill/>
                </a:ln>
                <a:solidFill>
                  <a:schemeClr val="bg1"/>
                </a:solidFill>
                <a:effectLst/>
                <a:uLnTx/>
                <a:uFillTx/>
                <a:latin typeface="Calibri" panose="020F0502020204030204"/>
                <a:ea typeface="メイリオ" panose="020B0604030504040204" pitchFamily="50" charset="-128"/>
                <a:cs typeface="+mn-cs"/>
              </a:endParaRPr>
            </a:p>
          </p:txBody>
        </p:sp>
      </p:grpSp>
      <p:grpSp>
        <p:nvGrpSpPr>
          <p:cNvPr id="182" name="グループ化 181">
            <a:extLst>
              <a:ext uri="{FF2B5EF4-FFF2-40B4-BE49-F238E27FC236}">
                <a16:creationId xmlns:a16="http://schemas.microsoft.com/office/drawing/2014/main" id="{1352811B-2136-4425-48DC-FBE5E4665747}"/>
              </a:ext>
            </a:extLst>
          </p:cNvPr>
          <p:cNvGrpSpPr/>
          <p:nvPr/>
        </p:nvGrpSpPr>
        <p:grpSpPr>
          <a:xfrm>
            <a:off x="2692709" y="5017748"/>
            <a:ext cx="721365" cy="769324"/>
            <a:chOff x="1418945" y="4294282"/>
            <a:chExt cx="721365" cy="769323"/>
          </a:xfrm>
        </p:grpSpPr>
        <p:sp>
          <p:nvSpPr>
            <p:cNvPr id="183" name="星: 10 pt 53">
              <a:extLst>
                <a:ext uri="{FF2B5EF4-FFF2-40B4-BE49-F238E27FC236}">
                  <a16:creationId xmlns:a16="http://schemas.microsoft.com/office/drawing/2014/main" id="{647342C7-919D-A869-0B06-3803493FF1A0}"/>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テキスト ボックス 183">
              <a:extLst>
                <a:ext uri="{FF2B5EF4-FFF2-40B4-BE49-F238E27FC236}">
                  <a16:creationId xmlns:a16="http://schemas.microsoft.com/office/drawing/2014/main" id="{1434B0D9-0CDB-276D-B975-02E149051D8D}"/>
                </a:ext>
              </a:extLst>
            </p:cNvPr>
            <p:cNvSpPr txBox="1"/>
            <p:nvPr/>
          </p:nvSpPr>
          <p:spPr>
            <a:xfrm>
              <a:off x="1533408" y="4469744"/>
              <a:ext cx="492443" cy="4616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電源</a:t>
              </a:r>
              <a:endParaRPr lang="en-US" altLang="ja-JP" sz="1200" b="1" dirty="0">
                <a:solidFill>
                  <a:schemeClr val="bg1"/>
                </a:solidFill>
                <a:latin typeface="Calibri" panose="020F0502020204030204"/>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異常</a:t>
              </a:r>
              <a:endParaRPr kumimoji="1" lang="en-US" altLang="ja-JP" sz="1200" b="1" i="0" u="none" strike="noStrike" kern="1200" cap="none" spc="0" normalizeH="0" baseline="0" noProof="0" dirty="0">
                <a:ln>
                  <a:noFill/>
                </a:ln>
                <a:solidFill>
                  <a:schemeClr val="bg1"/>
                </a:solidFill>
                <a:effectLst/>
                <a:uLnTx/>
                <a:uFillTx/>
                <a:latin typeface="Calibri" panose="020F0502020204030204"/>
                <a:ea typeface="メイリオ" panose="020B0604030504040204" pitchFamily="50" charset="-128"/>
                <a:cs typeface="+mn-cs"/>
              </a:endParaRPr>
            </a:p>
          </p:txBody>
        </p:sp>
      </p:grpSp>
      <p:sp>
        <p:nvSpPr>
          <p:cNvPr id="185" name="楕円 23">
            <a:extLst>
              <a:ext uri="{FF2B5EF4-FFF2-40B4-BE49-F238E27FC236}">
                <a16:creationId xmlns:a16="http://schemas.microsoft.com/office/drawing/2014/main" id="{000614E8-B001-D60B-756D-DBAA8AB5CDDB}"/>
              </a:ext>
            </a:extLst>
          </p:cNvPr>
          <p:cNvSpPr/>
          <p:nvPr/>
        </p:nvSpPr>
        <p:spPr>
          <a:xfrm>
            <a:off x="10047239" y="4428956"/>
            <a:ext cx="1456414" cy="1456414"/>
          </a:xfrm>
          <a:prstGeom prst="ellipse">
            <a:avLst/>
          </a:prstGeom>
          <a:solidFill>
            <a:srgbClr val="F3F7F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テキスト ボックス 185">
            <a:extLst>
              <a:ext uri="{FF2B5EF4-FFF2-40B4-BE49-F238E27FC236}">
                <a16:creationId xmlns:a16="http://schemas.microsoft.com/office/drawing/2014/main" id="{5E88B0F1-EAB9-3A76-087A-7D62F9A485C9}"/>
              </a:ext>
            </a:extLst>
          </p:cNvPr>
          <p:cNvSpPr txBox="1"/>
          <p:nvPr/>
        </p:nvSpPr>
        <p:spPr>
          <a:xfrm>
            <a:off x="10354855" y="4556404"/>
            <a:ext cx="820738" cy="338554"/>
          </a:xfrm>
          <a:prstGeom prst="rect">
            <a:avLst/>
          </a:prstGeom>
          <a:noFill/>
        </p:spPr>
        <p:txBody>
          <a:bodyPr wrap="non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2060"/>
                </a:solidFill>
                <a:effectLst/>
                <a:uLnTx/>
                <a:uFillTx/>
                <a:latin typeface="Calibri" panose="020F0502020204030204"/>
                <a:ea typeface="メイリオ" panose="020B0604030504040204" pitchFamily="50" charset="-128"/>
                <a:cs typeface="+mn-cs"/>
              </a:rPr>
              <a:t>フリーザ</a:t>
            </a:r>
            <a:endPar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endParaRPr>
          </a:p>
        </p:txBody>
      </p:sp>
      <p:pic>
        <p:nvPicPr>
          <p:cNvPr id="188" name="図 187" descr="座る, 光, 冷蔵庫, 立つ が含まれている画像&#10;&#10;自動的に生成された説明">
            <a:extLst>
              <a:ext uri="{FF2B5EF4-FFF2-40B4-BE49-F238E27FC236}">
                <a16:creationId xmlns:a16="http://schemas.microsoft.com/office/drawing/2014/main" id="{8E44B9AE-764E-11BD-F794-669526B8D27F}"/>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10597372" y="4979511"/>
            <a:ext cx="448159" cy="632695"/>
          </a:xfrm>
          <a:prstGeom prst="rect">
            <a:avLst/>
          </a:prstGeom>
        </p:spPr>
      </p:pic>
      <p:cxnSp>
        <p:nvCxnSpPr>
          <p:cNvPr id="189" name="直線矢印コネクタ 188">
            <a:extLst>
              <a:ext uri="{FF2B5EF4-FFF2-40B4-BE49-F238E27FC236}">
                <a16:creationId xmlns:a16="http://schemas.microsoft.com/office/drawing/2014/main" id="{36BF688E-BD51-CBF5-2DA5-76823E3FCD69}"/>
              </a:ext>
            </a:extLst>
          </p:cNvPr>
          <p:cNvCxnSpPr>
            <a:cxnSpLocks/>
          </p:cNvCxnSpPr>
          <p:nvPr/>
        </p:nvCxnSpPr>
        <p:spPr>
          <a:xfrm>
            <a:off x="9207338" y="5594428"/>
            <a:ext cx="1004400"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1" name="直線矢印コネクタ 190">
            <a:extLst>
              <a:ext uri="{FF2B5EF4-FFF2-40B4-BE49-F238E27FC236}">
                <a16:creationId xmlns:a16="http://schemas.microsoft.com/office/drawing/2014/main" id="{C3C03059-6D5C-3078-26AB-1A81E3049EE0}"/>
              </a:ext>
            </a:extLst>
          </p:cNvPr>
          <p:cNvCxnSpPr>
            <a:cxnSpLocks/>
          </p:cNvCxnSpPr>
          <p:nvPr/>
        </p:nvCxnSpPr>
        <p:spPr>
          <a:xfrm>
            <a:off x="9207338" y="4832428"/>
            <a:ext cx="100346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3" name="コネクタ: カギ線 134">
            <a:extLst>
              <a:ext uri="{FF2B5EF4-FFF2-40B4-BE49-F238E27FC236}">
                <a16:creationId xmlns:a16="http://schemas.microsoft.com/office/drawing/2014/main" id="{0029CB49-9387-1BF3-D56D-518014905162}"/>
              </a:ext>
            </a:extLst>
          </p:cNvPr>
          <p:cNvCxnSpPr>
            <a:cxnSpLocks/>
            <a:endCxn id="57" idx="1"/>
          </p:cNvCxnSpPr>
          <p:nvPr/>
        </p:nvCxnSpPr>
        <p:spPr>
          <a:xfrm flipV="1">
            <a:off x="6423025" y="4685676"/>
            <a:ext cx="1305248" cy="413374"/>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8" name="コネクタ: カギ線 134">
            <a:extLst>
              <a:ext uri="{FF2B5EF4-FFF2-40B4-BE49-F238E27FC236}">
                <a16:creationId xmlns:a16="http://schemas.microsoft.com/office/drawing/2014/main" id="{D8057089-4026-E3CF-CC11-505455E148FE}"/>
              </a:ext>
            </a:extLst>
          </p:cNvPr>
          <p:cNvCxnSpPr>
            <a:cxnSpLocks/>
            <a:endCxn id="64" idx="1"/>
          </p:cNvCxnSpPr>
          <p:nvPr/>
        </p:nvCxnSpPr>
        <p:spPr>
          <a:xfrm>
            <a:off x="6423025" y="5099050"/>
            <a:ext cx="1383828" cy="420450"/>
          </a:xfrm>
          <a:prstGeom prst="bentConnector3">
            <a:avLst>
              <a:gd name="adj1" fmla="val 47247"/>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21" name="テキスト ボックス 220">
            <a:extLst>
              <a:ext uri="{FF2B5EF4-FFF2-40B4-BE49-F238E27FC236}">
                <a16:creationId xmlns:a16="http://schemas.microsoft.com/office/drawing/2014/main" id="{56F4F90F-AF06-428D-7262-02D05D2E8F05}"/>
              </a:ext>
            </a:extLst>
          </p:cNvPr>
          <p:cNvSpPr txBox="1"/>
          <p:nvPr/>
        </p:nvSpPr>
        <p:spPr>
          <a:xfrm>
            <a:off x="9329809" y="5618676"/>
            <a:ext cx="800219"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C00000"/>
                </a:solidFill>
                <a:effectLst/>
                <a:uLnTx/>
                <a:uFillTx/>
                <a:latin typeface="Calibri" panose="020F0502020204030204"/>
                <a:ea typeface="メイリオ" panose="020B0604030504040204" pitchFamily="50" charset="-128"/>
                <a:cs typeface="+mn-cs"/>
              </a:rPr>
              <a:t>暫定対応</a:t>
            </a:r>
            <a:endParaRPr kumimoji="1" lang="en-US" altLang="ja-JP"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endParaRPr>
          </a:p>
        </p:txBody>
      </p:sp>
      <p:sp>
        <p:nvSpPr>
          <p:cNvPr id="222" name="テキスト ボックス 221">
            <a:extLst>
              <a:ext uri="{FF2B5EF4-FFF2-40B4-BE49-F238E27FC236}">
                <a16:creationId xmlns:a16="http://schemas.microsoft.com/office/drawing/2014/main" id="{4DC9185B-6D6A-9D7B-6660-F587B9235B03}"/>
              </a:ext>
            </a:extLst>
          </p:cNvPr>
          <p:cNvSpPr txBox="1"/>
          <p:nvPr/>
        </p:nvSpPr>
        <p:spPr>
          <a:xfrm>
            <a:off x="9329809" y="4570806"/>
            <a:ext cx="800219"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C00000"/>
                </a:solidFill>
                <a:effectLst/>
                <a:uLnTx/>
                <a:uFillTx/>
                <a:latin typeface="Calibri" panose="020F0502020204030204"/>
                <a:ea typeface="メイリオ" panose="020B0604030504040204" pitchFamily="50" charset="-128"/>
                <a:cs typeface="+mn-cs"/>
              </a:rPr>
              <a:t>現場急行</a:t>
            </a:r>
            <a:endParaRPr kumimoji="1" lang="en-US" altLang="ja-JP"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endParaRPr>
          </a:p>
        </p:txBody>
      </p:sp>
      <p:sp>
        <p:nvSpPr>
          <p:cNvPr id="227" name="テキスト ボックス 226">
            <a:extLst>
              <a:ext uri="{FF2B5EF4-FFF2-40B4-BE49-F238E27FC236}">
                <a16:creationId xmlns:a16="http://schemas.microsoft.com/office/drawing/2014/main" id="{2F78F762-39F2-96D3-DD39-C4C4A8623D00}"/>
              </a:ext>
            </a:extLst>
          </p:cNvPr>
          <p:cNvSpPr txBox="1"/>
          <p:nvPr/>
        </p:nvSpPr>
        <p:spPr>
          <a:xfrm>
            <a:off x="4389685" y="2824964"/>
            <a:ext cx="1456414"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srgbClr val="FF0000"/>
                </a:solidFill>
                <a:highlight>
                  <a:srgbClr val="F3F7F8"/>
                </a:highlight>
                <a:latin typeface="Calibri" panose="020F0502020204030204"/>
                <a:ea typeface="メイリオ" panose="020B0604030504040204" pitchFamily="50" charset="-128"/>
              </a:rPr>
              <a:t>定期時間</a:t>
            </a:r>
            <a:endParaRPr lang="en-US" altLang="ja-JP" b="1" dirty="0">
              <a:solidFill>
                <a:srgbClr val="FF0000"/>
              </a:solidFill>
              <a:highlight>
                <a:srgbClr val="F3F7F8"/>
              </a:highlight>
              <a:latin typeface="Calibri" panose="020F0502020204030204"/>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srgbClr val="FF0000"/>
                </a:solidFill>
                <a:highlight>
                  <a:srgbClr val="F3F7F8"/>
                </a:highlight>
                <a:latin typeface="Calibri" panose="020F0502020204030204"/>
                <a:ea typeface="メイリオ" panose="020B0604030504040204" pitchFamily="50" charset="-128"/>
              </a:rPr>
              <a:t>巡回</a:t>
            </a:r>
            <a:endParaRPr kumimoji="1" lang="en-US" altLang="ja-JP" b="1" i="0" u="none" strike="noStrike" kern="1200" cap="none" spc="0" normalizeH="0" baseline="0" noProof="0" dirty="0">
              <a:ln>
                <a:noFill/>
              </a:ln>
              <a:solidFill>
                <a:srgbClr val="FF0000"/>
              </a:solidFill>
              <a:effectLst/>
              <a:highlight>
                <a:srgbClr val="F3F7F8"/>
              </a:highlight>
              <a:uLnTx/>
              <a:uFillTx/>
              <a:latin typeface="Calibri" panose="020F0502020204030204"/>
              <a:ea typeface="メイリオ" panose="020B0604030504040204" pitchFamily="50" charset="-128"/>
              <a:cs typeface="+mn-cs"/>
            </a:endParaRPr>
          </a:p>
        </p:txBody>
      </p:sp>
      <p:grpSp>
        <p:nvGrpSpPr>
          <p:cNvPr id="228" name="グループ化 227">
            <a:extLst>
              <a:ext uri="{FF2B5EF4-FFF2-40B4-BE49-F238E27FC236}">
                <a16:creationId xmlns:a16="http://schemas.microsoft.com/office/drawing/2014/main" id="{6A9AFB45-B1DC-D8D1-9D93-C549E3AA55CC}"/>
              </a:ext>
            </a:extLst>
          </p:cNvPr>
          <p:cNvGrpSpPr/>
          <p:nvPr/>
        </p:nvGrpSpPr>
        <p:grpSpPr>
          <a:xfrm>
            <a:off x="2692709" y="2778972"/>
            <a:ext cx="721365" cy="769324"/>
            <a:chOff x="1418945" y="4294282"/>
            <a:chExt cx="721365" cy="769323"/>
          </a:xfrm>
        </p:grpSpPr>
        <p:sp>
          <p:nvSpPr>
            <p:cNvPr id="229" name="星: 10 pt 53">
              <a:extLst>
                <a:ext uri="{FF2B5EF4-FFF2-40B4-BE49-F238E27FC236}">
                  <a16:creationId xmlns:a16="http://schemas.microsoft.com/office/drawing/2014/main" id="{C68B1CC4-0AF1-2559-64A1-F46AD0A94FB0}"/>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0" name="テキスト ボックス 229">
              <a:extLst>
                <a:ext uri="{FF2B5EF4-FFF2-40B4-BE49-F238E27FC236}">
                  <a16:creationId xmlns:a16="http://schemas.microsoft.com/office/drawing/2014/main" id="{7E2A5B50-2B91-94CF-EB04-18ECA333832F}"/>
                </a:ext>
              </a:extLst>
            </p:cNvPr>
            <p:cNvSpPr txBox="1"/>
            <p:nvPr/>
          </p:nvSpPr>
          <p:spPr>
            <a:xfrm>
              <a:off x="1533408" y="4469744"/>
              <a:ext cx="492443" cy="4616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温度</a:t>
              </a:r>
              <a:endParaRPr lang="en-US" altLang="ja-JP" sz="1200" b="1" dirty="0">
                <a:solidFill>
                  <a:schemeClr val="bg1"/>
                </a:solidFill>
                <a:latin typeface="Calibri" panose="020F0502020204030204"/>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異常</a:t>
              </a:r>
              <a:endParaRPr kumimoji="1" lang="en-US" altLang="ja-JP" sz="1200" b="1" i="0" u="none" strike="noStrike" kern="1200" cap="none" spc="0" normalizeH="0" baseline="0" noProof="0" dirty="0">
                <a:ln>
                  <a:noFill/>
                </a:ln>
                <a:solidFill>
                  <a:schemeClr val="bg1"/>
                </a:solidFill>
                <a:effectLst/>
                <a:uLnTx/>
                <a:uFillTx/>
                <a:latin typeface="Calibri" panose="020F0502020204030204"/>
                <a:ea typeface="メイリオ" panose="020B0604030504040204" pitchFamily="50" charset="-128"/>
                <a:cs typeface="+mn-cs"/>
              </a:endParaRPr>
            </a:p>
          </p:txBody>
        </p:sp>
      </p:grpSp>
      <p:grpSp>
        <p:nvGrpSpPr>
          <p:cNvPr id="231" name="グループ化 230">
            <a:extLst>
              <a:ext uri="{FF2B5EF4-FFF2-40B4-BE49-F238E27FC236}">
                <a16:creationId xmlns:a16="http://schemas.microsoft.com/office/drawing/2014/main" id="{B859D22E-F736-BE0D-FD63-A357629AFF67}"/>
              </a:ext>
            </a:extLst>
          </p:cNvPr>
          <p:cNvGrpSpPr/>
          <p:nvPr/>
        </p:nvGrpSpPr>
        <p:grpSpPr>
          <a:xfrm>
            <a:off x="2692709" y="3350472"/>
            <a:ext cx="721365" cy="769324"/>
            <a:chOff x="1418945" y="4294282"/>
            <a:chExt cx="721365" cy="769323"/>
          </a:xfrm>
        </p:grpSpPr>
        <p:sp>
          <p:nvSpPr>
            <p:cNvPr id="232" name="星: 10 pt 53">
              <a:extLst>
                <a:ext uri="{FF2B5EF4-FFF2-40B4-BE49-F238E27FC236}">
                  <a16:creationId xmlns:a16="http://schemas.microsoft.com/office/drawing/2014/main" id="{44754E9B-1B65-6051-DC7E-BBC89144DE59}"/>
                </a:ext>
              </a:extLst>
            </p:cNvPr>
            <p:cNvSpPr/>
            <p:nvPr/>
          </p:nvSpPr>
          <p:spPr>
            <a:xfrm>
              <a:off x="1418945" y="4294282"/>
              <a:ext cx="721365" cy="769323"/>
            </a:xfrm>
            <a:prstGeom prst="star10">
              <a:avLst>
                <a:gd name="adj" fmla="val 29787"/>
                <a:gd name="hf" fmla="val 105146"/>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3" name="テキスト ボックス 232">
              <a:extLst>
                <a:ext uri="{FF2B5EF4-FFF2-40B4-BE49-F238E27FC236}">
                  <a16:creationId xmlns:a16="http://schemas.microsoft.com/office/drawing/2014/main" id="{13E3801C-3ADD-6341-9306-91D2AA667125}"/>
                </a:ext>
              </a:extLst>
            </p:cNvPr>
            <p:cNvSpPr txBox="1"/>
            <p:nvPr/>
          </p:nvSpPr>
          <p:spPr>
            <a:xfrm>
              <a:off x="1533408" y="4469744"/>
              <a:ext cx="492443" cy="4616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電源</a:t>
              </a:r>
              <a:endParaRPr lang="en-US" altLang="ja-JP" sz="1200" b="1" dirty="0">
                <a:solidFill>
                  <a:schemeClr val="bg1"/>
                </a:solidFill>
                <a:latin typeface="Calibri" panose="020F0502020204030204"/>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Calibri" panose="020F0502020204030204"/>
                  <a:ea typeface="メイリオ" panose="020B0604030504040204" pitchFamily="50" charset="-128"/>
                </a:rPr>
                <a:t>異常</a:t>
              </a:r>
              <a:endParaRPr kumimoji="1" lang="en-US" altLang="ja-JP" sz="1200" b="1" i="0" u="none" strike="noStrike" kern="1200" cap="none" spc="0" normalizeH="0" baseline="0" noProof="0" dirty="0">
                <a:ln>
                  <a:noFill/>
                </a:ln>
                <a:solidFill>
                  <a:schemeClr val="bg1"/>
                </a:solidFill>
                <a:effectLst/>
                <a:uLnTx/>
                <a:uFillTx/>
                <a:latin typeface="Calibri" panose="020F0502020204030204"/>
                <a:ea typeface="メイリオ" panose="020B0604030504040204" pitchFamily="50" charset="-128"/>
                <a:cs typeface="+mn-cs"/>
              </a:endParaRPr>
            </a:p>
          </p:txBody>
        </p:sp>
      </p:grpSp>
      <p:sp>
        <p:nvSpPr>
          <p:cNvPr id="244" name="テキスト ボックス 243">
            <a:extLst>
              <a:ext uri="{FF2B5EF4-FFF2-40B4-BE49-F238E27FC236}">
                <a16:creationId xmlns:a16="http://schemas.microsoft.com/office/drawing/2014/main" id="{7ABA6964-9F02-7204-02C9-23CF4CEFE20E}"/>
              </a:ext>
            </a:extLst>
          </p:cNvPr>
          <p:cNvSpPr txBox="1"/>
          <p:nvPr/>
        </p:nvSpPr>
        <p:spPr>
          <a:xfrm>
            <a:off x="4683510" y="3553875"/>
            <a:ext cx="954107"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rPr>
              <a:t>異常ログ</a:t>
            </a:r>
            <a:endParaRPr kumimoji="1" lang="en-US" altLang="ja-JP"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rPr>
              <a:t>確認・対応</a:t>
            </a:r>
            <a:endParaRPr kumimoji="1" lang="en-US" altLang="ja-JP" sz="1200" b="1" i="0" u="none" strike="noStrike" kern="1200" cap="none" spc="0" normalizeH="0" baseline="0" noProof="0" dirty="0">
              <a:ln>
                <a:noFill/>
              </a:ln>
              <a:solidFill>
                <a:srgbClr val="C00000"/>
              </a:solidFill>
              <a:effectLst/>
              <a:uLnTx/>
              <a:uFillTx/>
              <a:latin typeface="Calibri" panose="020F0502020204030204"/>
              <a:ea typeface="メイリオ" panose="020B0604030504040204" pitchFamily="50" charset="-128"/>
              <a:cs typeface="+mn-cs"/>
            </a:endParaRPr>
          </a:p>
        </p:txBody>
      </p:sp>
      <p:sp>
        <p:nvSpPr>
          <p:cNvPr id="8" name="四角形: 角を丸くする 7">
            <a:extLst>
              <a:ext uri="{FF2B5EF4-FFF2-40B4-BE49-F238E27FC236}">
                <a16:creationId xmlns:a16="http://schemas.microsoft.com/office/drawing/2014/main" id="{88622AEA-8149-3DB6-1076-ECD122C504F5}"/>
              </a:ext>
            </a:extLst>
          </p:cNvPr>
          <p:cNvSpPr/>
          <p:nvPr/>
        </p:nvSpPr>
        <p:spPr>
          <a:xfrm>
            <a:off x="2200510" y="4773363"/>
            <a:ext cx="525890" cy="746165"/>
          </a:xfrm>
          <a:prstGeom prst="roundRect">
            <a:avLst>
              <a:gd name="adj" fmla="val 8611"/>
            </a:avLst>
          </a:prstGeom>
          <a:solidFill>
            <a:srgbClr val="39A4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uLnTx/>
                <a:uFillTx/>
                <a:latin typeface="Calibri" panose="020F0502020204030204"/>
                <a:ea typeface="メイリオ" panose="020B0604030504040204" pitchFamily="50" charset="-128"/>
                <a:cs typeface="+mn-cs"/>
              </a:rPr>
              <a:t>温度監視</a:t>
            </a:r>
            <a:endParaRPr kumimoji="1" lang="en-US" altLang="ja-JP" sz="1000" b="1" i="0" u="none" strike="noStrike" kern="1200" cap="none" spc="0" normalizeH="0" baseline="0" noProof="0" dirty="0">
              <a:ln>
                <a:noFill/>
              </a:ln>
              <a:solidFill>
                <a:prstClr val="white"/>
              </a:solidFill>
              <a:effectLst/>
              <a:uLnTx/>
              <a:uFillTx/>
              <a:latin typeface="Calibri" panose="020F0502020204030204"/>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Calibri" panose="020F0502020204030204"/>
                <a:ea typeface="メイリオ" panose="020B0604030504040204" pitchFamily="50" charset="-128"/>
                <a:cs typeface="+mn-cs"/>
              </a:rPr>
              <a:t>ソフト</a:t>
            </a:r>
            <a:endParaRPr kumimoji="1" lang="ja-JP" altLang="en-US" sz="800" b="0" i="0" u="none" strike="noStrike" kern="1200" cap="none" spc="0" normalizeH="0" baseline="0" noProof="0" dirty="0">
              <a:ln>
                <a:noFill/>
              </a:ln>
              <a:solidFill>
                <a:prstClr val="white"/>
              </a:solidFill>
              <a:effectLst/>
              <a:uLnTx/>
              <a:uFillTx/>
              <a:latin typeface="Calibri" panose="020F0502020204030204"/>
              <a:ea typeface="メイリオ" panose="020B0604030504040204" pitchFamily="50" charset="-128"/>
              <a:cs typeface="+mn-cs"/>
            </a:endParaRPr>
          </a:p>
        </p:txBody>
      </p:sp>
      <p:pic>
        <p:nvPicPr>
          <p:cNvPr id="1026" name="Picture 2" descr="温度データロガー 熱電対対応 TR-75nwの製品情報 | T&amp;D公式オンラインショップ｜株式会社ティアンドデイ">
            <a:extLst>
              <a:ext uri="{FF2B5EF4-FFF2-40B4-BE49-F238E27FC236}">
                <a16:creationId xmlns:a16="http://schemas.microsoft.com/office/drawing/2014/main" id="{43ACDA9D-8848-C83F-BA8E-784254ABFAA2}"/>
              </a:ext>
            </a:extLst>
          </p:cNvPr>
          <p:cNvPicPr>
            <a:picLocks noChangeAspect="1" noChangeArrowheads="1"/>
          </p:cNvPicPr>
          <p:nvPr/>
        </p:nvPicPr>
        <p:blipFill>
          <a:blip r:embed="rId12" cstate="print">
            <a:extLst>
              <a:ext uri="{28A0092B-C50C-407E-A947-70E740481C1C}">
                <a14:useLocalDpi xmlns:a14="http://schemas.microsoft.com/office/drawing/2010/main"/>
              </a:ext>
            </a:extLst>
          </a:blip>
          <a:srcRect/>
          <a:stretch>
            <a:fillRect/>
          </a:stretch>
        </p:blipFill>
        <p:spPr bwMode="auto">
          <a:xfrm>
            <a:off x="2111013" y="3171756"/>
            <a:ext cx="689647" cy="68964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温度データロガー 熱電対対応 TR-75nwの製品情報 | T&amp;D公式オンラインショップ｜株式会社ティアンドデイ">
            <a:extLst>
              <a:ext uri="{FF2B5EF4-FFF2-40B4-BE49-F238E27FC236}">
                <a16:creationId xmlns:a16="http://schemas.microsoft.com/office/drawing/2014/main" id="{2EB6AA8D-5D10-A9DF-5717-EC450B3C081E}"/>
              </a:ext>
            </a:extLst>
          </p:cNvPr>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2224620" y="5304686"/>
            <a:ext cx="525090" cy="525090"/>
          </a:xfrm>
          <a:prstGeom prst="rect">
            <a:avLst/>
          </a:prstGeom>
          <a:noFill/>
          <a:extLst>
            <a:ext uri="{909E8E84-426E-40DD-AFC4-6F175D3DCCD1}">
              <a14:hiddenFill xmlns:a14="http://schemas.microsoft.com/office/drawing/2010/main">
                <a:solidFill>
                  <a:srgbClr val="FFFFFF"/>
                </a:solidFill>
              </a14:hiddenFill>
            </a:ext>
          </a:extLst>
        </p:spPr>
      </p:pic>
      <p:pic>
        <p:nvPicPr>
          <p:cNvPr id="31" name="図 30" descr="帽子を被っている男性&#10;&#10;自動的に生成された説明">
            <a:extLst>
              <a:ext uri="{FF2B5EF4-FFF2-40B4-BE49-F238E27FC236}">
                <a16:creationId xmlns:a16="http://schemas.microsoft.com/office/drawing/2014/main" id="{617922FA-C627-1C69-177A-EB41047FAE9D}"/>
              </a:ext>
            </a:extLst>
          </p:cNvPr>
          <p:cNvPicPr>
            <a:picLocks noChangeAspect="1"/>
          </p:cNvPicPr>
          <p:nvPr/>
        </p:nvPicPr>
        <p:blipFill rotWithShape="1">
          <a:blip r:embed="rId14" cstate="print">
            <a:extLst>
              <a:ext uri="{28A0092B-C50C-407E-A947-70E740481C1C}">
                <a14:useLocalDpi xmlns:a14="http://schemas.microsoft.com/office/drawing/2010/main"/>
              </a:ext>
            </a:extLst>
          </a:blip>
          <a:srcRect/>
          <a:stretch/>
        </p:blipFill>
        <p:spPr>
          <a:xfrm>
            <a:off x="3619699" y="3099091"/>
            <a:ext cx="838805" cy="893494"/>
          </a:xfrm>
          <a:prstGeom prst="rect">
            <a:avLst/>
          </a:prstGeom>
        </p:spPr>
      </p:pic>
      <p:pic>
        <p:nvPicPr>
          <p:cNvPr id="34" name="図 33" descr="帽子を被っている男性&#10;&#10;自動的に生成された説明">
            <a:extLst>
              <a:ext uri="{FF2B5EF4-FFF2-40B4-BE49-F238E27FC236}">
                <a16:creationId xmlns:a16="http://schemas.microsoft.com/office/drawing/2014/main" id="{026287F2-9408-F3DA-17DD-68DABC8A1278}"/>
              </a:ext>
            </a:extLst>
          </p:cNvPr>
          <p:cNvPicPr>
            <a:picLocks noChangeAspect="1"/>
          </p:cNvPicPr>
          <p:nvPr/>
        </p:nvPicPr>
        <p:blipFill rotWithShape="1">
          <a:blip r:embed="rId15" cstate="print">
            <a:extLst>
              <a:ext uri="{28A0092B-C50C-407E-A947-70E740481C1C}">
                <a14:useLocalDpi xmlns:a14="http://schemas.microsoft.com/office/drawing/2010/main"/>
              </a:ext>
            </a:extLst>
          </a:blip>
          <a:srcRect/>
          <a:stretch/>
        </p:blipFill>
        <p:spPr>
          <a:xfrm>
            <a:off x="8462138" y="5214274"/>
            <a:ext cx="654308" cy="696968"/>
          </a:xfrm>
          <a:prstGeom prst="rect">
            <a:avLst/>
          </a:prstGeom>
        </p:spPr>
      </p:pic>
      <p:sp>
        <p:nvSpPr>
          <p:cNvPr id="35" name="テキスト ボックス 34">
            <a:extLst>
              <a:ext uri="{FF2B5EF4-FFF2-40B4-BE49-F238E27FC236}">
                <a16:creationId xmlns:a16="http://schemas.microsoft.com/office/drawing/2014/main" id="{B246E139-22B1-2997-421D-017339FDF16F}"/>
              </a:ext>
            </a:extLst>
          </p:cNvPr>
          <p:cNvSpPr txBox="1"/>
          <p:nvPr/>
        </p:nvSpPr>
        <p:spPr>
          <a:xfrm>
            <a:off x="3529909" y="2820191"/>
            <a:ext cx="1036578" cy="338554"/>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2060"/>
                </a:solidFill>
                <a:effectLst/>
                <a:uLnTx/>
                <a:uFillTx/>
                <a:latin typeface="Calibri" panose="020F0502020204030204"/>
                <a:ea typeface="メイリオ" panose="020B0604030504040204" pitchFamily="50" charset="-128"/>
                <a:cs typeface="+mn-cs"/>
              </a:rPr>
              <a:t>守衛</a:t>
            </a:r>
            <a:r>
              <a:rPr kumimoji="1" lang="en-US" altLang="ja-JP"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 B</a:t>
            </a:r>
            <a:r>
              <a:rPr kumimoji="1" lang="ja-JP" altLang="en-US" sz="1600" b="1" i="0" u="none" strike="noStrike" kern="1200" cap="none" spc="0" normalizeH="0" baseline="0" noProof="0" dirty="0">
                <a:ln>
                  <a:noFill/>
                </a:ln>
                <a:solidFill>
                  <a:srgbClr val="002060"/>
                </a:solidFill>
                <a:effectLst/>
                <a:uLnTx/>
                <a:uFillTx/>
                <a:latin typeface="Calibri" panose="020F0502020204030204"/>
                <a:ea typeface="メイリオ" panose="020B0604030504040204" pitchFamily="50" charset="-128"/>
                <a:cs typeface="+mn-cs"/>
              </a:rPr>
              <a:t>さん</a:t>
            </a:r>
          </a:p>
        </p:txBody>
      </p:sp>
      <p:grpSp>
        <p:nvGrpSpPr>
          <p:cNvPr id="36" name="グループ化 35">
            <a:extLst>
              <a:ext uri="{FF2B5EF4-FFF2-40B4-BE49-F238E27FC236}">
                <a16:creationId xmlns:a16="http://schemas.microsoft.com/office/drawing/2014/main" id="{3BE93EAC-4FAF-E8E2-2B08-DCA0D1B21C3E}"/>
              </a:ext>
            </a:extLst>
          </p:cNvPr>
          <p:cNvGrpSpPr/>
          <p:nvPr/>
        </p:nvGrpSpPr>
        <p:grpSpPr>
          <a:xfrm>
            <a:off x="343243" y="967381"/>
            <a:ext cx="1617751" cy="409783"/>
            <a:chOff x="545526" y="1170479"/>
            <a:chExt cx="1617751" cy="409783"/>
          </a:xfrm>
        </p:grpSpPr>
        <p:pic>
          <p:nvPicPr>
            <p:cNvPr id="38" name="図 37" descr="図形, 四角形&#10;&#10;自動的に生成された説明">
              <a:extLst>
                <a:ext uri="{FF2B5EF4-FFF2-40B4-BE49-F238E27FC236}">
                  <a16:creationId xmlns:a16="http://schemas.microsoft.com/office/drawing/2014/main" id="{68C71DA1-6DD6-4817-C47C-34FED1716016}"/>
                </a:ext>
              </a:extLst>
            </p:cNvPr>
            <p:cNvPicPr>
              <a:picLocks noChangeAspect="1"/>
            </p:cNvPicPr>
            <p:nvPr/>
          </p:nvPicPr>
          <p:blipFill>
            <a:blip r:embed="rId16"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40" name="正方形/長方形 39">
              <a:extLst>
                <a:ext uri="{FF2B5EF4-FFF2-40B4-BE49-F238E27FC236}">
                  <a16:creationId xmlns:a16="http://schemas.microsoft.com/office/drawing/2014/main" id="{95090DA7-6614-5DE0-7C58-DE46C3BDFE5D}"/>
                </a:ext>
              </a:extLst>
            </p:cNvPr>
            <p:cNvSpPr/>
            <p:nvPr/>
          </p:nvSpPr>
          <p:spPr>
            <a:xfrm>
              <a:off x="618657" y="1238367"/>
              <a:ext cx="146386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導入背景</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r>
                <a:rPr kumimoji="1" lang="en-US" altLang="ja-JP" sz="1200" b="1" i="0" u="none" strike="noStrike" kern="1200" cap="none" spc="0" normalizeH="0" baseline="0" noProof="0" dirty="0" err="1">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課題</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41" name="グループ化 40">
            <a:extLst>
              <a:ext uri="{FF2B5EF4-FFF2-40B4-BE49-F238E27FC236}">
                <a16:creationId xmlns:a16="http://schemas.microsoft.com/office/drawing/2014/main" id="{0586BEE1-0E7D-D9CD-6AF6-40F1803EF7A4}"/>
              </a:ext>
            </a:extLst>
          </p:cNvPr>
          <p:cNvGrpSpPr/>
          <p:nvPr/>
        </p:nvGrpSpPr>
        <p:grpSpPr>
          <a:xfrm>
            <a:off x="6712197" y="960510"/>
            <a:ext cx="1640994" cy="409783"/>
            <a:chOff x="545526" y="1170479"/>
            <a:chExt cx="1640994" cy="409783"/>
          </a:xfrm>
        </p:grpSpPr>
        <p:pic>
          <p:nvPicPr>
            <p:cNvPr id="42" name="図 41" descr="図形, 四角形&#10;&#10;自動的に生成された説明">
              <a:extLst>
                <a:ext uri="{FF2B5EF4-FFF2-40B4-BE49-F238E27FC236}">
                  <a16:creationId xmlns:a16="http://schemas.microsoft.com/office/drawing/2014/main" id="{AFB82CB2-E914-86F8-55DB-369A4B3EEAD1}"/>
                </a:ext>
              </a:extLst>
            </p:cNvPr>
            <p:cNvPicPr>
              <a:picLocks noChangeAspect="1"/>
            </p:cNvPicPr>
            <p:nvPr/>
          </p:nvPicPr>
          <p:blipFill>
            <a:blip r:embed="rId16"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43" name="正方形/長方形 42">
              <a:extLst>
                <a:ext uri="{FF2B5EF4-FFF2-40B4-BE49-F238E27FC236}">
                  <a16:creationId xmlns:a16="http://schemas.microsoft.com/office/drawing/2014/main" id="{9AE75B2A-9D49-89C2-47D1-A133A96C9568}"/>
                </a:ext>
              </a:extLst>
            </p:cNvPr>
            <p:cNvSpPr/>
            <p:nvPr/>
          </p:nvSpPr>
          <p:spPr>
            <a:xfrm>
              <a:off x="565563" y="1238367"/>
              <a:ext cx="1620957"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ご</a:t>
              </a: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担当者様</a:t>
              </a: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の声</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Tree>
    <p:extLst>
      <p:ext uri="{BB962C8B-B14F-4D97-AF65-F5344CB8AC3E}">
        <p14:creationId xmlns:p14="http://schemas.microsoft.com/office/powerpoint/2010/main" val="320661348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A313995C069AB4DB591D00E56ADBBAC" ma:contentTypeVersion="16" ma:contentTypeDescription="新しいドキュメントを作成します。" ma:contentTypeScope="" ma:versionID="268352c6408381edaa5f04d261301d10">
  <xsd:schema xmlns:xsd="http://www.w3.org/2001/XMLSchema" xmlns:xs="http://www.w3.org/2001/XMLSchema" xmlns:p="http://schemas.microsoft.com/office/2006/metadata/properties" xmlns:ns2="e328f08b-3499-495b-99a4-4b1f3ffc5be9" xmlns:ns3="b90e4c5d-0ed4-458f-abd8-4800e94b7842" targetNamespace="http://schemas.microsoft.com/office/2006/metadata/properties" ma:root="true" ma:fieldsID="6ac19418ee909fbb8338f82c2da64161" ns2:_="" ns3:_="">
    <xsd:import namespace="e328f08b-3499-495b-99a4-4b1f3ffc5be9"/>
    <xsd:import namespace="b90e4c5d-0ed4-458f-abd8-4800e94b78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28f08b-3499-495b-99a4-4b1f3ffc5b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9b36e8ec-0a94-410c-a8aa-2e5263ae052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e4c5d-0ed4-458f-abd8-4800e94b784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1" nillable="true" ma:displayName="Taxonomy Catch All Column" ma:hidden="true" ma:list="{04295c56-fe0c-4e3f-bfd9-26dffbb2c021}" ma:internalName="TaxCatchAll" ma:showField="CatchAllData" ma:web="b90e4c5d-0ed4-458f-abd8-4800e94b78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96CFE8-6043-459F-8FF6-D71151E5427C}"/>
</file>

<file path=customXml/itemProps2.xml><?xml version="1.0" encoding="utf-8"?>
<ds:datastoreItem xmlns:ds="http://schemas.openxmlformats.org/officeDocument/2006/customXml" ds:itemID="{A6A551ED-9B31-4A2C-95C0-119984B6DE70}"/>
</file>

<file path=docProps/app.xml><?xml version="1.0" encoding="utf-8"?>
<Properties xmlns="http://schemas.openxmlformats.org/officeDocument/2006/extended-properties" xmlns:vt="http://schemas.openxmlformats.org/officeDocument/2006/docPropsVTypes">
  <TotalTime>2036</TotalTime>
  <Words>202</Words>
  <Application>Microsoft Macintosh PowerPoint</Application>
  <PresentationFormat>ワイド画面</PresentationFormat>
  <Paragraphs>44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Meiryo</vt:lpstr>
      <vt:lpstr>游ゴシック</vt:lpstr>
      <vt:lpstr>Arial</vt:lpstr>
      <vt:lpstr>Calibri</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neo sai7037</dc:creator>
  <cp:lastModifiedBy>EndoYuka</cp:lastModifiedBy>
  <cp:revision>40</cp:revision>
  <dcterms:created xsi:type="dcterms:W3CDTF">2023-06-26T02:55:59Z</dcterms:created>
  <dcterms:modified xsi:type="dcterms:W3CDTF">2023-07-04T07:36:49Z</dcterms:modified>
</cp:coreProperties>
</file>