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628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3F7F8"/>
    <a:srgbClr val="4F81BD"/>
    <a:srgbClr val="39A44A"/>
    <a:srgbClr val="FF9900"/>
    <a:srgbClr val="404040"/>
    <a:srgbClr val="002060"/>
    <a:srgbClr val="5B9BD5"/>
    <a:srgbClr val="B124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34" autoAdjust="0"/>
    <p:restoredTop sz="91361"/>
  </p:normalViewPr>
  <p:slideViewPr>
    <p:cSldViewPr snapToGrid="0">
      <p:cViewPr varScale="1">
        <p:scale>
          <a:sx n="116" d="100"/>
          <a:sy n="116" d="100"/>
        </p:scale>
        <p:origin x="3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AFF37-7CF1-467D-AEB4-71D5344C5150}" type="datetimeFigureOut">
              <a:rPr kumimoji="1" lang="ja-JP" altLang="en-US" smtClean="0"/>
              <a:t>2023/7/4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715A2-A4C8-45CD-B85F-40275EBAF1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834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2F097-103F-487D-9F2A-B5D2B1FD5A2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31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78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7DBD04-5A1F-47F8-B014-FC29268E7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B7DB169-213D-4F18-91E9-A41C35B28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327195-E5F0-446B-BDFE-431F2FA78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3DBC-6199-4802-BBB0-28A0F561FFB6}" type="datetimeFigureOut">
              <a:rPr kumimoji="1" lang="ja-JP" altLang="en-US" smtClean="0"/>
              <a:t>2023/7/4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D61F95-4390-4441-B9BE-1214570B2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D4A214A-82A3-4A67-99D1-41A02448B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54D8-7A6C-4355-8809-0F6A76C55C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6344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B7262A-1DD7-4370-80EB-355D90B96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F2F9BD2-F8D2-4246-AA5B-C79E611FF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3E0F8B7-2A85-46F5-9220-213D77577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3DBC-6199-4802-BBB0-28A0F561FFB6}" type="datetimeFigureOut">
              <a:rPr kumimoji="1" lang="ja-JP" altLang="en-US" smtClean="0"/>
              <a:t>2023/7/4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3D75324-82C1-4A14-A35A-68C1D9EE5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FA7CC65-E18B-46F3-83EA-056AB3673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54D8-7A6C-4355-8809-0F6A76C55C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2439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A311A62-AB87-42AD-9D87-B0A011C3E0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2915DAC-9C1C-4E79-8FD4-376A9A223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069E544-A40C-444C-9DF5-0FAE71230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3DBC-6199-4802-BBB0-28A0F561FFB6}" type="datetimeFigureOut">
              <a:rPr kumimoji="1" lang="ja-JP" altLang="en-US" smtClean="0"/>
              <a:t>2023/7/4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E5DE6C-3E6A-4925-A090-2F10BBBAE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971C0A-3467-46B2-890C-68F9681AC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54D8-7A6C-4355-8809-0F6A76C55C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6956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F3ADDD-71E2-4AD5-99EE-639927A5F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1624FB0-C94E-4072-9BEB-9BD419BFD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BDF8A7-AD28-43E9-926F-97A0F3A50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3DBC-6199-4802-BBB0-28A0F561FFB6}" type="datetimeFigureOut">
              <a:rPr kumimoji="1" lang="ja-JP" altLang="en-US" smtClean="0"/>
              <a:t>2023/7/4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ADBF6AC-E9FA-472E-BA0E-9DF8B3E7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68D5826-7D15-437B-8D4F-68B74E269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54D8-7A6C-4355-8809-0F6A76C55C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479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970691-FE4B-4E97-8278-826BC1FAC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27DBD55-3325-4AB5-BA6F-9749606DF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D7CB11-64FD-4736-9944-050AE850D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3DBC-6199-4802-BBB0-28A0F561FFB6}" type="datetimeFigureOut">
              <a:rPr kumimoji="1" lang="ja-JP" altLang="en-US" smtClean="0"/>
              <a:t>2023/7/4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BA9FB0-2C4B-4FFB-990F-E770BBE8C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296CA6-8F50-4083-8EB4-4B080AF8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54D8-7A6C-4355-8809-0F6A76C55C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8756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AE1702-D03F-41C9-A165-131A2BDFD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C9D6D2E-28EA-428F-90D0-314E6C7855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C2F18B7-D2ED-4AF7-938F-8B5A39E87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1FA4D96-DCF9-4C8B-9D02-D481C1ADF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3DBC-6199-4802-BBB0-28A0F561FFB6}" type="datetimeFigureOut">
              <a:rPr kumimoji="1" lang="ja-JP" altLang="en-US" smtClean="0"/>
              <a:t>2023/7/4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45D4042-A8EC-4E9D-B1CB-1F9ACAFF1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9482CA-1B40-4F06-8501-5710EDDF1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54D8-7A6C-4355-8809-0F6A76C55C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202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D0CA2D-6B4E-4704-B885-CB403E5E6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EB44DF0-7E7A-4D14-88A9-E9F41EC71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1C29A8D-DCF4-4100-AF2B-420409230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CF60117-1EED-45C8-84CC-DC8DBB51D4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574925B-354B-4C3B-9555-357662C860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2EE1552-20C4-41AB-B96A-2C528E4A6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3DBC-6199-4802-BBB0-28A0F561FFB6}" type="datetimeFigureOut">
              <a:rPr kumimoji="1" lang="ja-JP" altLang="en-US" smtClean="0"/>
              <a:t>2023/7/4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1D06477-86B2-4139-AFE0-09FFB74D6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B641D2-AE04-426B-9B7F-748B16146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54D8-7A6C-4355-8809-0F6A76C55C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7929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E90B39-B554-4CED-80FC-FABC526EE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A816D76-16D8-451C-BB10-7B3CA61A4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3DBC-6199-4802-BBB0-28A0F561FFB6}" type="datetimeFigureOut">
              <a:rPr kumimoji="1" lang="ja-JP" altLang="en-US" smtClean="0"/>
              <a:t>2023/7/4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4412AE0-E5A3-48A4-8522-186743FC3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FB4ECC7-4C4A-41C2-B390-3BF74695D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54D8-7A6C-4355-8809-0F6A76C55C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050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9423F88-1B2B-4D94-969D-B03A9D27E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3DBC-6199-4802-BBB0-28A0F561FFB6}" type="datetimeFigureOut">
              <a:rPr kumimoji="1" lang="ja-JP" altLang="en-US" smtClean="0"/>
              <a:t>2023/7/4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93CA0E3-681D-4A06-9365-2DC37E12F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D29FD7B-91F5-4750-AC9A-E1465E640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54D8-7A6C-4355-8809-0F6A76C55C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0799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D4FF34-81D4-48D9-98A1-625B1302A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98C36D-E26E-454D-9FC8-E4F2AE1D0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49C37ED-F3C6-4877-99EF-DD965A3DF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DDAB1FF-A69C-4914-AB7C-BB3EA07E9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3DBC-6199-4802-BBB0-28A0F561FFB6}" type="datetimeFigureOut">
              <a:rPr kumimoji="1" lang="ja-JP" altLang="en-US" smtClean="0"/>
              <a:t>2023/7/4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17227BC-A6DD-4BE2-BEB6-B6ED578C6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B71C1FB-CE60-4A63-A077-7734F7D7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54D8-7A6C-4355-8809-0F6A76C55C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178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FC3821-6E61-4155-A8DA-80C58AEF9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C69F386-AFA8-44DB-9BC7-2833D3ACA4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86B24AA-A35C-47E7-A473-859D8BDE4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A163B31-F2E0-452F-8E5E-935581093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3DBC-6199-4802-BBB0-28A0F561FFB6}" type="datetimeFigureOut">
              <a:rPr kumimoji="1" lang="ja-JP" altLang="en-US" smtClean="0"/>
              <a:t>2023/7/4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1670C84-1DBD-4861-9B29-FE13A4503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70AF08A-E635-4C44-BDF8-C6ACF4AF6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54D8-7A6C-4355-8809-0F6A76C55C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089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631689C-A431-4FDB-AC37-3AC05A375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590B1E2-8CED-4A53-8510-E46933477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A8E269D-CCA6-41C9-BD75-46FF465D01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03DBC-6199-4802-BBB0-28A0F561FFB6}" type="datetimeFigureOut">
              <a:rPr kumimoji="1" lang="ja-JP" altLang="en-US" smtClean="0"/>
              <a:t>2023/7/4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4E6FF8-4FDF-4DB9-8D3E-7466DE04E1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044481-154D-4A0C-A267-096071010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254D8-7A6C-4355-8809-0F6A76C55C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699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1DA5AA0A-FD15-D318-8430-10AF7C0656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956" y="5222799"/>
            <a:ext cx="673052" cy="553776"/>
          </a:xfrm>
          <a:prstGeom prst="rect">
            <a:avLst/>
          </a:prstGeom>
        </p:spPr>
      </p:pic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24939633-64B3-79F0-846A-9B13D461B14A}"/>
              </a:ext>
            </a:extLst>
          </p:cNvPr>
          <p:cNvCxnSpPr>
            <a:cxnSpLocks/>
            <a:stCxn id="59" idx="3"/>
          </p:cNvCxnSpPr>
          <p:nvPr/>
        </p:nvCxnSpPr>
        <p:spPr>
          <a:xfrm>
            <a:off x="3487942" y="5495155"/>
            <a:ext cx="1626608" cy="0"/>
          </a:xfrm>
          <a:prstGeom prst="straightConnector1">
            <a:avLst/>
          </a:prstGeom>
          <a:ln w="28575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D9EE1970-8025-F2B3-A463-FDC9D0C44C5F}"/>
              </a:ext>
            </a:extLst>
          </p:cNvPr>
          <p:cNvGrpSpPr/>
          <p:nvPr/>
        </p:nvGrpSpPr>
        <p:grpSpPr>
          <a:xfrm>
            <a:off x="4016652" y="5195669"/>
            <a:ext cx="502233" cy="567335"/>
            <a:chOff x="4561224" y="2961932"/>
            <a:chExt cx="137121" cy="169063"/>
          </a:xfrm>
        </p:grpSpPr>
        <p:sp>
          <p:nvSpPr>
            <p:cNvPr id="21" name="平行四辺形 20">
              <a:extLst>
                <a:ext uri="{FF2B5EF4-FFF2-40B4-BE49-F238E27FC236}">
                  <a16:creationId xmlns:a16="http://schemas.microsoft.com/office/drawing/2014/main" id="{CE4AE43F-6BD5-E0AB-9699-C304CAEFAC8F}"/>
                </a:ext>
              </a:extLst>
            </p:cNvPr>
            <p:cNvSpPr/>
            <p:nvPr/>
          </p:nvSpPr>
          <p:spPr>
            <a:xfrm rot="519871" flipH="1">
              <a:off x="4564087" y="2994461"/>
              <a:ext cx="131229" cy="107000"/>
            </a:xfrm>
            <a:prstGeom prst="parallelogram">
              <a:avLst>
                <a:gd name="adj" fmla="val 2292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7823C525-9F19-5001-5A37-C4D2FCC51D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" t="1" r="4764" b="-1"/>
            <a:stretch/>
          </p:blipFill>
          <p:spPr>
            <a:xfrm>
              <a:off x="4561224" y="2961932"/>
              <a:ext cx="137121" cy="169063"/>
            </a:xfrm>
            <a:prstGeom prst="rect">
              <a:avLst/>
            </a:prstGeom>
          </p:spPr>
        </p:pic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9ADFBAB-38B8-0226-7AA8-2F9E446F48ED}"/>
              </a:ext>
            </a:extLst>
          </p:cNvPr>
          <p:cNvSpPr txBox="1"/>
          <p:nvPr/>
        </p:nvSpPr>
        <p:spPr>
          <a:xfrm>
            <a:off x="3745143" y="4985584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1">
                <a:solidFill>
                  <a:srgbClr val="FF99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メール通知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38" name="コネクタ: カギ線 37">
            <a:extLst>
              <a:ext uri="{FF2B5EF4-FFF2-40B4-BE49-F238E27FC236}">
                <a16:creationId xmlns:a16="http://schemas.microsoft.com/office/drawing/2014/main" id="{E6A82F49-5ABD-9D73-DBAB-A7FB486DA153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215717" y="4711513"/>
            <a:ext cx="434192" cy="397944"/>
          </a:xfrm>
          <a:prstGeom prst="bentConnector2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CC7C8F21-5FE9-5567-FBC9-36DDF8F59263}"/>
              </a:ext>
            </a:extLst>
          </p:cNvPr>
          <p:cNvGrpSpPr/>
          <p:nvPr/>
        </p:nvGrpSpPr>
        <p:grpSpPr>
          <a:xfrm>
            <a:off x="1552087" y="4501516"/>
            <a:ext cx="1456414" cy="1456414"/>
            <a:chOff x="12581339" y="3353176"/>
            <a:chExt cx="1456414" cy="1456414"/>
          </a:xfrm>
        </p:grpSpPr>
        <p:sp>
          <p:nvSpPr>
            <p:cNvPr id="77" name="楕円 23">
              <a:extLst>
                <a:ext uri="{FF2B5EF4-FFF2-40B4-BE49-F238E27FC236}">
                  <a16:creationId xmlns:a16="http://schemas.microsoft.com/office/drawing/2014/main" id="{FDA72014-9026-47E8-3D59-5ECED4B5F6E1}"/>
                </a:ext>
              </a:extLst>
            </p:cNvPr>
            <p:cNvSpPr/>
            <p:nvPr/>
          </p:nvSpPr>
          <p:spPr>
            <a:xfrm>
              <a:off x="12581339" y="3353176"/>
              <a:ext cx="1456414" cy="1456414"/>
            </a:xfrm>
            <a:prstGeom prst="ellipse">
              <a:avLst/>
            </a:prstGeom>
            <a:solidFill>
              <a:srgbClr val="F3F7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CDCE6D51-B25E-66F5-2DDE-9D4270847187}"/>
                </a:ext>
              </a:extLst>
            </p:cNvPr>
            <p:cNvSpPr txBox="1"/>
            <p:nvPr/>
          </p:nvSpPr>
          <p:spPr>
            <a:xfrm>
              <a:off x="13127943" y="3431565"/>
              <a:ext cx="410369" cy="33855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</a:rPr>
                <a:t>設備</a:t>
              </a:r>
              <a:endPara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pic>
          <p:nvPicPr>
            <p:cNvPr id="81" name="図 80" descr="空港に停まっている電車&#10;&#10;中程度の精度で自動的に生成された説明">
              <a:extLst>
                <a:ext uri="{FF2B5EF4-FFF2-40B4-BE49-F238E27FC236}">
                  <a16:creationId xmlns:a16="http://schemas.microsoft.com/office/drawing/2014/main" id="{FFA9BB68-C1E7-7506-A85B-6E9817EB5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581339" y="3766288"/>
              <a:ext cx="1456414" cy="1043302"/>
            </a:xfrm>
            <a:custGeom>
              <a:avLst/>
              <a:gdLst>
                <a:gd name="connsiteX0" fmla="*/ 74402 w 1456414"/>
                <a:gd name="connsiteY0" fmla="*/ 0 h 1043302"/>
                <a:gd name="connsiteX1" fmla="*/ 1382012 w 1456414"/>
                <a:gd name="connsiteY1" fmla="*/ 0 h 1043302"/>
                <a:gd name="connsiteX2" fmla="*/ 1399188 w 1456414"/>
                <a:gd name="connsiteY2" fmla="*/ 31644 h 1043302"/>
                <a:gd name="connsiteX3" fmla="*/ 1456414 w 1456414"/>
                <a:gd name="connsiteY3" fmla="*/ 315095 h 1043302"/>
                <a:gd name="connsiteX4" fmla="*/ 728207 w 1456414"/>
                <a:gd name="connsiteY4" fmla="*/ 1043302 h 1043302"/>
                <a:gd name="connsiteX5" fmla="*/ 0 w 1456414"/>
                <a:gd name="connsiteY5" fmla="*/ 315095 h 1043302"/>
                <a:gd name="connsiteX6" fmla="*/ 57226 w 1456414"/>
                <a:gd name="connsiteY6" fmla="*/ 31644 h 1043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6414" h="1043302">
                  <a:moveTo>
                    <a:pt x="74402" y="0"/>
                  </a:moveTo>
                  <a:lnTo>
                    <a:pt x="1382012" y="0"/>
                  </a:lnTo>
                  <a:lnTo>
                    <a:pt x="1399188" y="31644"/>
                  </a:lnTo>
                  <a:cubicBezTo>
                    <a:pt x="1436037" y="118765"/>
                    <a:pt x="1456414" y="214551"/>
                    <a:pt x="1456414" y="315095"/>
                  </a:cubicBezTo>
                  <a:cubicBezTo>
                    <a:pt x="1456414" y="717273"/>
                    <a:pt x="1130385" y="1043302"/>
                    <a:pt x="728207" y="1043302"/>
                  </a:cubicBezTo>
                  <a:cubicBezTo>
                    <a:pt x="326029" y="1043302"/>
                    <a:pt x="0" y="717273"/>
                    <a:pt x="0" y="315095"/>
                  </a:cubicBezTo>
                  <a:cubicBezTo>
                    <a:pt x="0" y="214551"/>
                    <a:pt x="20377" y="118765"/>
                    <a:pt x="57226" y="31644"/>
                  </a:cubicBezTo>
                  <a:close/>
                </a:path>
              </a:pathLst>
            </a:custGeom>
          </p:spPr>
        </p:pic>
      </p:grpSp>
      <p:sp>
        <p:nvSpPr>
          <p:cNvPr id="58" name="星: 10 pt 53">
            <a:extLst>
              <a:ext uri="{FF2B5EF4-FFF2-40B4-BE49-F238E27FC236}">
                <a16:creationId xmlns:a16="http://schemas.microsoft.com/office/drawing/2014/main" id="{B62D4874-91C9-4A76-111E-DEF9904819D5}"/>
              </a:ext>
            </a:extLst>
          </p:cNvPr>
          <p:cNvSpPr/>
          <p:nvPr/>
        </p:nvSpPr>
        <p:spPr>
          <a:xfrm>
            <a:off x="2881037" y="5110492"/>
            <a:ext cx="721365" cy="769324"/>
          </a:xfrm>
          <a:prstGeom prst="star10">
            <a:avLst>
              <a:gd name="adj" fmla="val 29787"/>
              <a:gd name="hf" fmla="val 10514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C960A7C9-46E7-013A-6399-6A180744755D}"/>
              </a:ext>
            </a:extLst>
          </p:cNvPr>
          <p:cNvSpPr txBox="1"/>
          <p:nvPr/>
        </p:nvSpPr>
        <p:spPr>
          <a:xfrm>
            <a:off x="2995499" y="526432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異常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発生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45315056-EDA7-C724-EEC2-FCE92F1FD19A}"/>
              </a:ext>
            </a:extLst>
          </p:cNvPr>
          <p:cNvGrpSpPr/>
          <p:nvPr/>
        </p:nvGrpSpPr>
        <p:grpSpPr>
          <a:xfrm>
            <a:off x="556227" y="4756506"/>
            <a:ext cx="1020899" cy="368300"/>
            <a:chOff x="455332" y="4776505"/>
            <a:chExt cx="1020899" cy="368300"/>
          </a:xfrm>
        </p:grpSpPr>
        <p:pic>
          <p:nvPicPr>
            <p:cNvPr id="75" name="図 74" descr="図形, 四角形&#10;&#10;自動的に生成された説明">
              <a:extLst>
                <a:ext uri="{FF2B5EF4-FFF2-40B4-BE49-F238E27FC236}">
                  <a16:creationId xmlns:a16="http://schemas.microsoft.com/office/drawing/2014/main" id="{43B52DAF-A3A5-7505-3B23-F50C26006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360000">
              <a:off x="455332" y="4776505"/>
              <a:ext cx="1020899" cy="368300"/>
            </a:xfrm>
            <a:prstGeom prst="rect">
              <a:avLst/>
            </a:prstGeom>
          </p:spPr>
        </p:pic>
        <p:sp>
          <p:nvSpPr>
            <p:cNvPr id="79" name="正方形/長方形 78">
              <a:extLst>
                <a:ext uri="{FF2B5EF4-FFF2-40B4-BE49-F238E27FC236}">
                  <a16:creationId xmlns:a16="http://schemas.microsoft.com/office/drawing/2014/main" id="{6F23366E-881C-5CFB-6DCE-A1CBEF4889B1}"/>
                </a:ext>
              </a:extLst>
            </p:cNvPr>
            <p:cNvSpPr/>
            <p:nvPr/>
          </p:nvSpPr>
          <p:spPr>
            <a:xfrm>
              <a:off x="561245" y="4798919"/>
              <a:ext cx="8002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</a:rPr>
                <a:t>導入後</a:t>
              </a:r>
              <a:endPara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711B6A6-24BB-6282-FD11-E8EE7A4F2B74}"/>
              </a:ext>
            </a:extLst>
          </p:cNvPr>
          <p:cNvSpPr txBox="1"/>
          <p:nvPr/>
        </p:nvSpPr>
        <p:spPr>
          <a:xfrm>
            <a:off x="459904" y="848373"/>
            <a:ext cx="6056076" cy="1900886"/>
          </a:xfrm>
          <a:prstGeom prst="roundRect">
            <a:avLst/>
          </a:prstGeom>
          <a:solidFill>
            <a:srgbClr val="F3F7F8"/>
          </a:solidFill>
        </p:spPr>
        <p:txBody>
          <a:bodyPr wrap="square" lIns="72000" tIns="360000" rIns="72000" bIns="72000" rtlCol="0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ja-JP" sz="1400" dirty="0">
                <a:solidFill>
                  <a:srgbClr val="40404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2,000</a:t>
            </a:r>
            <a:r>
              <a:rPr kumimoji="1" lang="ja-JP" altLang="en-US" sz="1400" dirty="0">
                <a:solidFill>
                  <a:srgbClr val="40404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以上の設備の異常に対応するために監視チームが常駐し、</a:t>
            </a:r>
            <a:br>
              <a:rPr kumimoji="1" lang="en-US" altLang="ja-JP" sz="1400" dirty="0">
                <a:solidFill>
                  <a:srgbClr val="40404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kumimoji="1" lang="ja-JP" altLang="en-US" sz="1400" b="1" dirty="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異常時には手動で管理者に連絡</a:t>
            </a:r>
            <a:r>
              <a:rPr kumimoji="1" lang="ja-JP" altLang="en-US" sz="1400" dirty="0">
                <a:solidFill>
                  <a:srgbClr val="40404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を行っていた。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ja-JP" altLang="en-US" sz="1400" dirty="0">
                <a:solidFill>
                  <a:srgbClr val="40404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担当者が出なかった場合は次の</a:t>
            </a:r>
            <a:r>
              <a:rPr kumimoji="1" lang="ja-JP" altLang="en-US" sz="1400">
                <a:solidFill>
                  <a:srgbClr val="40404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人に順次連絡をおこない、</a:t>
            </a:r>
            <a:br>
              <a:rPr kumimoji="1" lang="en-US" altLang="ja-JP" sz="1400" dirty="0">
                <a:solidFill>
                  <a:srgbClr val="40404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kumimoji="1" lang="ja-JP" altLang="en-US" sz="1400">
                <a:solidFill>
                  <a:srgbClr val="40404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大変</a:t>
            </a:r>
            <a:r>
              <a:rPr kumimoji="1" lang="ja-JP" altLang="en-US" sz="1400" dirty="0">
                <a:solidFill>
                  <a:srgbClr val="40404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手間が掛かっていた。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ja-JP" altLang="en-US" sz="1400" b="1" dirty="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監視業務を自動化</a:t>
            </a:r>
            <a:r>
              <a:rPr kumimoji="1" lang="ja-JP" altLang="en-US" sz="1400" dirty="0">
                <a:solidFill>
                  <a:srgbClr val="40404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するためにメルコルを導入。</a:t>
            </a:r>
          </a:p>
        </p:txBody>
      </p:sp>
      <p:pic>
        <p:nvPicPr>
          <p:cNvPr id="120" name="図 119" descr="ノートパソコンを使っている男性&#10;&#10;中程度の精度で自動的に生成された説明">
            <a:extLst>
              <a:ext uri="{FF2B5EF4-FFF2-40B4-BE49-F238E27FC236}">
                <a16:creationId xmlns:a16="http://schemas.microsoft.com/office/drawing/2014/main" id="{3C6A16B1-0A7A-7834-B3F6-3D660A84E0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3586" y="3013689"/>
            <a:ext cx="1111774" cy="738645"/>
          </a:xfrm>
          <a:prstGeom prst="rect">
            <a:avLst/>
          </a:prstGeom>
        </p:spPr>
      </p:pic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0318A52D-81E6-EEC5-A2A8-52B51C56D6FF}"/>
              </a:ext>
            </a:extLst>
          </p:cNvPr>
          <p:cNvSpPr txBox="1"/>
          <p:nvPr/>
        </p:nvSpPr>
        <p:spPr>
          <a:xfrm>
            <a:off x="4982248" y="2572561"/>
            <a:ext cx="744819" cy="51296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監視チーム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147" name="直線矢印コネクタ 146">
            <a:extLst>
              <a:ext uri="{FF2B5EF4-FFF2-40B4-BE49-F238E27FC236}">
                <a16:creationId xmlns:a16="http://schemas.microsoft.com/office/drawing/2014/main" id="{6D570333-94E5-F944-2DCE-705EC33FFE23}"/>
              </a:ext>
            </a:extLst>
          </p:cNvPr>
          <p:cNvCxnSpPr>
            <a:cxnSpLocks/>
          </p:cNvCxnSpPr>
          <p:nvPr/>
        </p:nvCxnSpPr>
        <p:spPr>
          <a:xfrm>
            <a:off x="5797461" y="3020502"/>
            <a:ext cx="1154757" cy="0"/>
          </a:xfrm>
          <a:prstGeom prst="straightConnector1">
            <a:avLst/>
          </a:prstGeom>
          <a:ln w="28575">
            <a:solidFill>
              <a:srgbClr val="4F81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1" name="グループ化 150">
            <a:extLst>
              <a:ext uri="{FF2B5EF4-FFF2-40B4-BE49-F238E27FC236}">
                <a16:creationId xmlns:a16="http://schemas.microsoft.com/office/drawing/2014/main" id="{C827CCE2-1AE4-0D99-EBF3-FBDCF81F6855}"/>
              </a:ext>
            </a:extLst>
          </p:cNvPr>
          <p:cNvGrpSpPr/>
          <p:nvPr/>
        </p:nvGrpSpPr>
        <p:grpSpPr>
          <a:xfrm>
            <a:off x="6079165" y="2742678"/>
            <a:ext cx="398340" cy="541142"/>
            <a:chOff x="7336391" y="2951822"/>
            <a:chExt cx="232247" cy="315506"/>
          </a:xfrm>
        </p:grpSpPr>
        <p:sp>
          <p:nvSpPr>
            <p:cNvPr id="152" name="平行四辺形 193">
              <a:extLst>
                <a:ext uri="{FF2B5EF4-FFF2-40B4-BE49-F238E27FC236}">
                  <a16:creationId xmlns:a16="http://schemas.microsoft.com/office/drawing/2014/main" id="{AF1D538B-0D7F-E056-8952-152C9E2428B4}"/>
                </a:ext>
              </a:extLst>
            </p:cNvPr>
            <p:cNvSpPr/>
            <p:nvPr/>
          </p:nvSpPr>
          <p:spPr>
            <a:xfrm flipH="1">
              <a:off x="7344036" y="2971157"/>
              <a:ext cx="216027" cy="270353"/>
            </a:xfrm>
            <a:custGeom>
              <a:avLst/>
              <a:gdLst>
                <a:gd name="connsiteX0" fmla="*/ 0 w 219174"/>
                <a:gd name="connsiteY0" fmla="*/ 181770 h 181770"/>
                <a:gd name="connsiteX1" fmla="*/ 8861 w 219174"/>
                <a:gd name="connsiteY1" fmla="*/ 0 h 181770"/>
                <a:gd name="connsiteX2" fmla="*/ 219174 w 219174"/>
                <a:gd name="connsiteY2" fmla="*/ 0 h 181770"/>
                <a:gd name="connsiteX3" fmla="*/ 210313 w 219174"/>
                <a:gd name="connsiteY3" fmla="*/ 181770 h 181770"/>
                <a:gd name="connsiteX4" fmla="*/ 0 w 219174"/>
                <a:gd name="connsiteY4" fmla="*/ 181770 h 181770"/>
                <a:gd name="connsiteX0" fmla="*/ 13999 w 210313"/>
                <a:gd name="connsiteY0" fmla="*/ 198915 h 198915"/>
                <a:gd name="connsiteX1" fmla="*/ 0 w 210313"/>
                <a:gd name="connsiteY1" fmla="*/ 0 h 198915"/>
                <a:gd name="connsiteX2" fmla="*/ 210313 w 210313"/>
                <a:gd name="connsiteY2" fmla="*/ 0 h 198915"/>
                <a:gd name="connsiteX3" fmla="*/ 201452 w 210313"/>
                <a:gd name="connsiteY3" fmla="*/ 181770 h 198915"/>
                <a:gd name="connsiteX4" fmla="*/ 13999 w 210313"/>
                <a:gd name="connsiteY4" fmla="*/ 198915 h 198915"/>
                <a:gd name="connsiteX0" fmla="*/ 0 w 210601"/>
                <a:gd name="connsiteY0" fmla="*/ 184627 h 184627"/>
                <a:gd name="connsiteX1" fmla="*/ 288 w 210601"/>
                <a:gd name="connsiteY1" fmla="*/ 0 h 184627"/>
                <a:gd name="connsiteX2" fmla="*/ 210601 w 210601"/>
                <a:gd name="connsiteY2" fmla="*/ 0 h 184627"/>
                <a:gd name="connsiteX3" fmla="*/ 201740 w 210601"/>
                <a:gd name="connsiteY3" fmla="*/ 181770 h 184627"/>
                <a:gd name="connsiteX4" fmla="*/ 0 w 210601"/>
                <a:gd name="connsiteY4" fmla="*/ 184627 h 184627"/>
                <a:gd name="connsiteX0" fmla="*/ 0 w 216027"/>
                <a:gd name="connsiteY0" fmla="*/ 184627 h 250350"/>
                <a:gd name="connsiteX1" fmla="*/ 288 w 216027"/>
                <a:gd name="connsiteY1" fmla="*/ 0 h 250350"/>
                <a:gd name="connsiteX2" fmla="*/ 210601 w 216027"/>
                <a:gd name="connsiteY2" fmla="*/ 0 h 250350"/>
                <a:gd name="connsiteX3" fmla="*/ 216027 w 216027"/>
                <a:gd name="connsiteY3" fmla="*/ 250350 h 250350"/>
                <a:gd name="connsiteX4" fmla="*/ 0 w 216027"/>
                <a:gd name="connsiteY4" fmla="*/ 184627 h 250350"/>
                <a:gd name="connsiteX0" fmla="*/ 0 w 216027"/>
                <a:gd name="connsiteY0" fmla="*/ 184627 h 250350"/>
                <a:gd name="connsiteX1" fmla="*/ 288 w 216027"/>
                <a:gd name="connsiteY1" fmla="*/ 0 h 250350"/>
                <a:gd name="connsiteX2" fmla="*/ 207743 w 216027"/>
                <a:gd name="connsiteY2" fmla="*/ 51435 h 250350"/>
                <a:gd name="connsiteX3" fmla="*/ 216027 w 216027"/>
                <a:gd name="connsiteY3" fmla="*/ 250350 h 250350"/>
                <a:gd name="connsiteX4" fmla="*/ 0 w 216027"/>
                <a:gd name="connsiteY4" fmla="*/ 184627 h 250350"/>
                <a:gd name="connsiteX0" fmla="*/ 0 w 216027"/>
                <a:gd name="connsiteY0" fmla="*/ 184627 h 250350"/>
                <a:gd name="connsiteX1" fmla="*/ 288 w 216027"/>
                <a:gd name="connsiteY1" fmla="*/ 0 h 250350"/>
                <a:gd name="connsiteX2" fmla="*/ 207743 w 216027"/>
                <a:gd name="connsiteY2" fmla="*/ 37147 h 250350"/>
                <a:gd name="connsiteX3" fmla="*/ 216027 w 216027"/>
                <a:gd name="connsiteY3" fmla="*/ 250350 h 250350"/>
                <a:gd name="connsiteX4" fmla="*/ 0 w 216027"/>
                <a:gd name="connsiteY4" fmla="*/ 184627 h 250350"/>
                <a:gd name="connsiteX0" fmla="*/ 0 w 216027"/>
                <a:gd name="connsiteY0" fmla="*/ 204630 h 270353"/>
                <a:gd name="connsiteX1" fmla="*/ 3145 w 216027"/>
                <a:gd name="connsiteY1" fmla="*/ 0 h 270353"/>
                <a:gd name="connsiteX2" fmla="*/ 207743 w 216027"/>
                <a:gd name="connsiteY2" fmla="*/ 57150 h 270353"/>
                <a:gd name="connsiteX3" fmla="*/ 216027 w 216027"/>
                <a:gd name="connsiteY3" fmla="*/ 270353 h 270353"/>
                <a:gd name="connsiteX4" fmla="*/ 0 w 216027"/>
                <a:gd name="connsiteY4" fmla="*/ 204630 h 270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27" h="270353">
                  <a:moveTo>
                    <a:pt x="0" y="204630"/>
                  </a:moveTo>
                  <a:cubicBezTo>
                    <a:pt x="1048" y="136420"/>
                    <a:pt x="2097" y="68210"/>
                    <a:pt x="3145" y="0"/>
                  </a:cubicBezTo>
                  <a:lnTo>
                    <a:pt x="207743" y="57150"/>
                  </a:lnTo>
                  <a:lnTo>
                    <a:pt x="216027" y="270353"/>
                  </a:lnTo>
                  <a:lnTo>
                    <a:pt x="0" y="2046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pic>
          <p:nvPicPr>
            <p:cNvPr id="153" name="図 152">
              <a:extLst>
                <a:ext uri="{FF2B5EF4-FFF2-40B4-BE49-F238E27FC236}">
                  <a16:creationId xmlns:a16="http://schemas.microsoft.com/office/drawing/2014/main" id="{F752AECB-8AD3-031A-6C98-E8FBF509A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36391" y="2951822"/>
              <a:ext cx="232247" cy="315506"/>
            </a:xfrm>
            <a:prstGeom prst="rect">
              <a:avLst/>
            </a:prstGeom>
          </p:spPr>
        </p:pic>
      </p:grpSp>
      <p:sp>
        <p:nvSpPr>
          <p:cNvPr id="158" name="テキスト ボックス 157">
            <a:extLst>
              <a:ext uri="{FF2B5EF4-FFF2-40B4-BE49-F238E27FC236}">
                <a16:creationId xmlns:a16="http://schemas.microsoft.com/office/drawing/2014/main" id="{AC47B13F-4FCA-9AE3-8471-0B51F9E08391}"/>
              </a:ext>
            </a:extLst>
          </p:cNvPr>
          <p:cNvSpPr txBox="1"/>
          <p:nvPr/>
        </p:nvSpPr>
        <p:spPr>
          <a:xfrm>
            <a:off x="5886112" y="2506399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1">
                <a:solidFill>
                  <a:srgbClr val="4F81BD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電話連絡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60" name="テキスト ボックス 159">
            <a:extLst>
              <a:ext uri="{FF2B5EF4-FFF2-40B4-BE49-F238E27FC236}">
                <a16:creationId xmlns:a16="http://schemas.microsoft.com/office/drawing/2014/main" id="{857F23A8-526C-FAFD-0A4B-7ABD7F65A3DC}"/>
              </a:ext>
            </a:extLst>
          </p:cNvPr>
          <p:cNvSpPr txBox="1"/>
          <p:nvPr/>
        </p:nvSpPr>
        <p:spPr>
          <a:xfrm>
            <a:off x="7031096" y="2270605"/>
            <a:ext cx="615553" cy="51296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担当者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A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さん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65" name="テキスト ボックス 164">
            <a:extLst>
              <a:ext uri="{FF2B5EF4-FFF2-40B4-BE49-F238E27FC236}">
                <a16:creationId xmlns:a16="http://schemas.microsoft.com/office/drawing/2014/main" id="{B9853AEA-1B7A-F311-6330-336572C7D6F6}"/>
              </a:ext>
            </a:extLst>
          </p:cNvPr>
          <p:cNvSpPr txBox="1"/>
          <p:nvPr/>
        </p:nvSpPr>
        <p:spPr>
          <a:xfrm>
            <a:off x="7745292" y="2607580"/>
            <a:ext cx="954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A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さんが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出なかったら</a:t>
            </a:r>
          </a:p>
        </p:txBody>
      </p:sp>
      <p:sp>
        <p:nvSpPr>
          <p:cNvPr id="167" name="テキスト ボックス 166">
            <a:extLst>
              <a:ext uri="{FF2B5EF4-FFF2-40B4-BE49-F238E27FC236}">
                <a16:creationId xmlns:a16="http://schemas.microsoft.com/office/drawing/2014/main" id="{2D8C221A-3949-5B6F-8E18-13BF6C5BCC00}"/>
              </a:ext>
            </a:extLst>
          </p:cNvPr>
          <p:cNvSpPr txBox="1"/>
          <p:nvPr/>
        </p:nvSpPr>
        <p:spPr>
          <a:xfrm>
            <a:off x="8947020" y="2270605"/>
            <a:ext cx="615553" cy="51296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担当者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B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さん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70" name="テキスト ボックス 169">
            <a:extLst>
              <a:ext uri="{FF2B5EF4-FFF2-40B4-BE49-F238E27FC236}">
                <a16:creationId xmlns:a16="http://schemas.microsoft.com/office/drawing/2014/main" id="{5C95371F-9C02-B23A-8981-55FF8C8C9D1B}"/>
              </a:ext>
            </a:extLst>
          </p:cNvPr>
          <p:cNvSpPr txBox="1"/>
          <p:nvPr/>
        </p:nvSpPr>
        <p:spPr>
          <a:xfrm>
            <a:off x="9539387" y="2607580"/>
            <a:ext cx="954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B</a:t>
            </a: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さん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が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出なかったら</a:t>
            </a:r>
          </a:p>
        </p:txBody>
      </p:sp>
      <p:cxnSp>
        <p:nvCxnSpPr>
          <p:cNvPr id="174" name="直線矢印コネクタ 173">
            <a:extLst>
              <a:ext uri="{FF2B5EF4-FFF2-40B4-BE49-F238E27FC236}">
                <a16:creationId xmlns:a16="http://schemas.microsoft.com/office/drawing/2014/main" id="{650DBDF1-C047-C216-614A-9A95EF59E987}"/>
              </a:ext>
            </a:extLst>
          </p:cNvPr>
          <p:cNvCxnSpPr>
            <a:cxnSpLocks/>
          </p:cNvCxnSpPr>
          <p:nvPr/>
        </p:nvCxnSpPr>
        <p:spPr>
          <a:xfrm>
            <a:off x="3459984" y="3641166"/>
            <a:ext cx="1626608" cy="0"/>
          </a:xfrm>
          <a:prstGeom prst="straightConnector1">
            <a:avLst/>
          </a:prstGeom>
          <a:ln w="28575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グループ化 174">
            <a:extLst>
              <a:ext uri="{FF2B5EF4-FFF2-40B4-BE49-F238E27FC236}">
                <a16:creationId xmlns:a16="http://schemas.microsoft.com/office/drawing/2014/main" id="{7194C120-ECC3-1FFA-01F5-44C1FAB0F162}"/>
              </a:ext>
            </a:extLst>
          </p:cNvPr>
          <p:cNvGrpSpPr/>
          <p:nvPr/>
        </p:nvGrpSpPr>
        <p:grpSpPr>
          <a:xfrm>
            <a:off x="3988694" y="3341680"/>
            <a:ext cx="502233" cy="567335"/>
            <a:chOff x="4561224" y="2961932"/>
            <a:chExt cx="137121" cy="169063"/>
          </a:xfrm>
        </p:grpSpPr>
        <p:sp>
          <p:nvSpPr>
            <p:cNvPr id="176" name="平行四辺形 175">
              <a:extLst>
                <a:ext uri="{FF2B5EF4-FFF2-40B4-BE49-F238E27FC236}">
                  <a16:creationId xmlns:a16="http://schemas.microsoft.com/office/drawing/2014/main" id="{A9802350-C243-D7AD-2B5A-ADA6AEA8E5DB}"/>
                </a:ext>
              </a:extLst>
            </p:cNvPr>
            <p:cNvSpPr/>
            <p:nvPr/>
          </p:nvSpPr>
          <p:spPr>
            <a:xfrm rot="519871" flipH="1">
              <a:off x="4564087" y="2994461"/>
              <a:ext cx="131229" cy="107000"/>
            </a:xfrm>
            <a:prstGeom prst="parallelogram">
              <a:avLst>
                <a:gd name="adj" fmla="val 2292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pic>
          <p:nvPicPr>
            <p:cNvPr id="177" name="図 176">
              <a:extLst>
                <a:ext uri="{FF2B5EF4-FFF2-40B4-BE49-F238E27FC236}">
                  <a16:creationId xmlns:a16="http://schemas.microsoft.com/office/drawing/2014/main" id="{A4719F61-0F25-C4AC-F32C-B3D24C61FF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" t="1" r="4764" b="-1"/>
            <a:stretch/>
          </p:blipFill>
          <p:spPr>
            <a:xfrm>
              <a:off x="4561224" y="2961932"/>
              <a:ext cx="137121" cy="169063"/>
            </a:xfrm>
            <a:prstGeom prst="rect">
              <a:avLst/>
            </a:prstGeom>
          </p:spPr>
        </p:pic>
      </p:grpSp>
      <p:sp>
        <p:nvSpPr>
          <p:cNvPr id="179" name="テキスト ボックス 178">
            <a:extLst>
              <a:ext uri="{FF2B5EF4-FFF2-40B4-BE49-F238E27FC236}">
                <a16:creationId xmlns:a16="http://schemas.microsoft.com/office/drawing/2014/main" id="{D1F1B197-0BFB-646C-49E3-DFFB9ED03A71}"/>
              </a:ext>
            </a:extLst>
          </p:cNvPr>
          <p:cNvSpPr txBox="1"/>
          <p:nvPr/>
        </p:nvSpPr>
        <p:spPr>
          <a:xfrm>
            <a:off x="3717185" y="3131595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1">
                <a:solidFill>
                  <a:srgbClr val="FF99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メール通知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182" name="コネクタ: カギ線 137">
            <a:extLst>
              <a:ext uri="{FF2B5EF4-FFF2-40B4-BE49-F238E27FC236}">
                <a16:creationId xmlns:a16="http://schemas.microsoft.com/office/drawing/2014/main" id="{31DFA53B-DAD3-A5FC-8ECF-55538A0BF83A}"/>
              </a:ext>
            </a:extLst>
          </p:cNvPr>
          <p:cNvCxnSpPr>
            <a:cxnSpLocks/>
            <a:stCxn id="165" idx="2"/>
          </p:cNvCxnSpPr>
          <p:nvPr/>
        </p:nvCxnSpPr>
        <p:spPr>
          <a:xfrm rot="5400000">
            <a:off x="6800103" y="1938317"/>
            <a:ext cx="352871" cy="2491617"/>
          </a:xfrm>
          <a:prstGeom prst="bentConnector2">
            <a:avLst/>
          </a:prstGeom>
          <a:ln w="19050">
            <a:solidFill>
              <a:srgbClr val="4F81BD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直線矢印コネクタ 205">
            <a:extLst>
              <a:ext uri="{FF2B5EF4-FFF2-40B4-BE49-F238E27FC236}">
                <a16:creationId xmlns:a16="http://schemas.microsoft.com/office/drawing/2014/main" id="{9A305BE5-0EE9-7F9F-F50B-8C825AE191C7}"/>
              </a:ext>
            </a:extLst>
          </p:cNvPr>
          <p:cNvCxnSpPr>
            <a:cxnSpLocks/>
          </p:cNvCxnSpPr>
          <p:nvPr/>
        </p:nvCxnSpPr>
        <p:spPr>
          <a:xfrm>
            <a:off x="5728205" y="3551266"/>
            <a:ext cx="3032740" cy="0"/>
          </a:xfrm>
          <a:prstGeom prst="straightConnector1">
            <a:avLst/>
          </a:prstGeom>
          <a:ln w="28575">
            <a:solidFill>
              <a:srgbClr val="4F81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線コネクタ 187">
            <a:extLst>
              <a:ext uri="{FF2B5EF4-FFF2-40B4-BE49-F238E27FC236}">
                <a16:creationId xmlns:a16="http://schemas.microsoft.com/office/drawing/2014/main" id="{CA1851AD-1C43-880B-54E5-CEEDC08CDE0E}"/>
              </a:ext>
            </a:extLst>
          </p:cNvPr>
          <p:cNvCxnSpPr>
            <a:cxnSpLocks/>
            <a:stCxn id="165" idx="2"/>
          </p:cNvCxnSpPr>
          <p:nvPr/>
        </p:nvCxnSpPr>
        <p:spPr>
          <a:xfrm flipH="1" flipV="1">
            <a:off x="7696899" y="3006049"/>
            <a:ext cx="525447" cy="1641"/>
          </a:xfrm>
          <a:prstGeom prst="line">
            <a:avLst/>
          </a:prstGeom>
          <a:ln w="19050">
            <a:solidFill>
              <a:srgbClr val="4F81B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テキスト ボックス 204">
            <a:extLst>
              <a:ext uri="{FF2B5EF4-FFF2-40B4-BE49-F238E27FC236}">
                <a16:creationId xmlns:a16="http://schemas.microsoft.com/office/drawing/2014/main" id="{AE6C1436-19BA-3C95-0710-67F6B46944D6}"/>
              </a:ext>
            </a:extLst>
          </p:cNvPr>
          <p:cNvSpPr txBox="1"/>
          <p:nvPr/>
        </p:nvSpPr>
        <p:spPr>
          <a:xfrm>
            <a:off x="7338872" y="3481043"/>
            <a:ext cx="61555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1">
                <a:solidFill>
                  <a:srgbClr val="4F81BD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電話連絡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189" name="グループ化 188">
            <a:extLst>
              <a:ext uri="{FF2B5EF4-FFF2-40B4-BE49-F238E27FC236}">
                <a16:creationId xmlns:a16="http://schemas.microsoft.com/office/drawing/2014/main" id="{27685243-CFB6-9B3E-01C4-DADDC5FF69CC}"/>
              </a:ext>
            </a:extLst>
          </p:cNvPr>
          <p:cNvGrpSpPr/>
          <p:nvPr/>
        </p:nvGrpSpPr>
        <p:grpSpPr>
          <a:xfrm>
            <a:off x="7980837" y="3394500"/>
            <a:ext cx="235637" cy="320111"/>
            <a:chOff x="7336391" y="2951822"/>
            <a:chExt cx="232247" cy="315506"/>
          </a:xfrm>
        </p:grpSpPr>
        <p:sp>
          <p:nvSpPr>
            <p:cNvPr id="191" name="平行四辺形 193">
              <a:extLst>
                <a:ext uri="{FF2B5EF4-FFF2-40B4-BE49-F238E27FC236}">
                  <a16:creationId xmlns:a16="http://schemas.microsoft.com/office/drawing/2014/main" id="{7AD1537C-D482-2306-87C5-63B5A4AF7C3B}"/>
                </a:ext>
              </a:extLst>
            </p:cNvPr>
            <p:cNvSpPr/>
            <p:nvPr/>
          </p:nvSpPr>
          <p:spPr>
            <a:xfrm flipH="1">
              <a:off x="7344036" y="2971157"/>
              <a:ext cx="216027" cy="270353"/>
            </a:xfrm>
            <a:custGeom>
              <a:avLst/>
              <a:gdLst>
                <a:gd name="connsiteX0" fmla="*/ 0 w 219174"/>
                <a:gd name="connsiteY0" fmla="*/ 181770 h 181770"/>
                <a:gd name="connsiteX1" fmla="*/ 8861 w 219174"/>
                <a:gd name="connsiteY1" fmla="*/ 0 h 181770"/>
                <a:gd name="connsiteX2" fmla="*/ 219174 w 219174"/>
                <a:gd name="connsiteY2" fmla="*/ 0 h 181770"/>
                <a:gd name="connsiteX3" fmla="*/ 210313 w 219174"/>
                <a:gd name="connsiteY3" fmla="*/ 181770 h 181770"/>
                <a:gd name="connsiteX4" fmla="*/ 0 w 219174"/>
                <a:gd name="connsiteY4" fmla="*/ 181770 h 181770"/>
                <a:gd name="connsiteX0" fmla="*/ 13999 w 210313"/>
                <a:gd name="connsiteY0" fmla="*/ 198915 h 198915"/>
                <a:gd name="connsiteX1" fmla="*/ 0 w 210313"/>
                <a:gd name="connsiteY1" fmla="*/ 0 h 198915"/>
                <a:gd name="connsiteX2" fmla="*/ 210313 w 210313"/>
                <a:gd name="connsiteY2" fmla="*/ 0 h 198915"/>
                <a:gd name="connsiteX3" fmla="*/ 201452 w 210313"/>
                <a:gd name="connsiteY3" fmla="*/ 181770 h 198915"/>
                <a:gd name="connsiteX4" fmla="*/ 13999 w 210313"/>
                <a:gd name="connsiteY4" fmla="*/ 198915 h 198915"/>
                <a:gd name="connsiteX0" fmla="*/ 0 w 210601"/>
                <a:gd name="connsiteY0" fmla="*/ 184627 h 184627"/>
                <a:gd name="connsiteX1" fmla="*/ 288 w 210601"/>
                <a:gd name="connsiteY1" fmla="*/ 0 h 184627"/>
                <a:gd name="connsiteX2" fmla="*/ 210601 w 210601"/>
                <a:gd name="connsiteY2" fmla="*/ 0 h 184627"/>
                <a:gd name="connsiteX3" fmla="*/ 201740 w 210601"/>
                <a:gd name="connsiteY3" fmla="*/ 181770 h 184627"/>
                <a:gd name="connsiteX4" fmla="*/ 0 w 210601"/>
                <a:gd name="connsiteY4" fmla="*/ 184627 h 184627"/>
                <a:gd name="connsiteX0" fmla="*/ 0 w 216027"/>
                <a:gd name="connsiteY0" fmla="*/ 184627 h 250350"/>
                <a:gd name="connsiteX1" fmla="*/ 288 w 216027"/>
                <a:gd name="connsiteY1" fmla="*/ 0 h 250350"/>
                <a:gd name="connsiteX2" fmla="*/ 210601 w 216027"/>
                <a:gd name="connsiteY2" fmla="*/ 0 h 250350"/>
                <a:gd name="connsiteX3" fmla="*/ 216027 w 216027"/>
                <a:gd name="connsiteY3" fmla="*/ 250350 h 250350"/>
                <a:gd name="connsiteX4" fmla="*/ 0 w 216027"/>
                <a:gd name="connsiteY4" fmla="*/ 184627 h 250350"/>
                <a:gd name="connsiteX0" fmla="*/ 0 w 216027"/>
                <a:gd name="connsiteY0" fmla="*/ 184627 h 250350"/>
                <a:gd name="connsiteX1" fmla="*/ 288 w 216027"/>
                <a:gd name="connsiteY1" fmla="*/ 0 h 250350"/>
                <a:gd name="connsiteX2" fmla="*/ 207743 w 216027"/>
                <a:gd name="connsiteY2" fmla="*/ 51435 h 250350"/>
                <a:gd name="connsiteX3" fmla="*/ 216027 w 216027"/>
                <a:gd name="connsiteY3" fmla="*/ 250350 h 250350"/>
                <a:gd name="connsiteX4" fmla="*/ 0 w 216027"/>
                <a:gd name="connsiteY4" fmla="*/ 184627 h 250350"/>
                <a:gd name="connsiteX0" fmla="*/ 0 w 216027"/>
                <a:gd name="connsiteY0" fmla="*/ 184627 h 250350"/>
                <a:gd name="connsiteX1" fmla="*/ 288 w 216027"/>
                <a:gd name="connsiteY1" fmla="*/ 0 h 250350"/>
                <a:gd name="connsiteX2" fmla="*/ 207743 w 216027"/>
                <a:gd name="connsiteY2" fmla="*/ 37147 h 250350"/>
                <a:gd name="connsiteX3" fmla="*/ 216027 w 216027"/>
                <a:gd name="connsiteY3" fmla="*/ 250350 h 250350"/>
                <a:gd name="connsiteX4" fmla="*/ 0 w 216027"/>
                <a:gd name="connsiteY4" fmla="*/ 184627 h 250350"/>
                <a:gd name="connsiteX0" fmla="*/ 0 w 216027"/>
                <a:gd name="connsiteY0" fmla="*/ 204630 h 270353"/>
                <a:gd name="connsiteX1" fmla="*/ 3145 w 216027"/>
                <a:gd name="connsiteY1" fmla="*/ 0 h 270353"/>
                <a:gd name="connsiteX2" fmla="*/ 207743 w 216027"/>
                <a:gd name="connsiteY2" fmla="*/ 57150 h 270353"/>
                <a:gd name="connsiteX3" fmla="*/ 216027 w 216027"/>
                <a:gd name="connsiteY3" fmla="*/ 270353 h 270353"/>
                <a:gd name="connsiteX4" fmla="*/ 0 w 216027"/>
                <a:gd name="connsiteY4" fmla="*/ 204630 h 270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27" h="270353">
                  <a:moveTo>
                    <a:pt x="0" y="204630"/>
                  </a:moveTo>
                  <a:cubicBezTo>
                    <a:pt x="1048" y="136420"/>
                    <a:pt x="2097" y="68210"/>
                    <a:pt x="3145" y="0"/>
                  </a:cubicBezTo>
                  <a:lnTo>
                    <a:pt x="207743" y="57150"/>
                  </a:lnTo>
                  <a:lnTo>
                    <a:pt x="216027" y="270353"/>
                  </a:lnTo>
                  <a:lnTo>
                    <a:pt x="0" y="2046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pic>
          <p:nvPicPr>
            <p:cNvPr id="192" name="図 191">
              <a:extLst>
                <a:ext uri="{FF2B5EF4-FFF2-40B4-BE49-F238E27FC236}">
                  <a16:creationId xmlns:a16="http://schemas.microsoft.com/office/drawing/2014/main" id="{AE5CCFC2-1677-AB12-96B0-4817BE6E2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36391" y="2951822"/>
              <a:ext cx="232247" cy="315506"/>
            </a:xfrm>
            <a:prstGeom prst="rect">
              <a:avLst/>
            </a:prstGeom>
          </p:spPr>
        </p:pic>
      </p:grpSp>
      <p:cxnSp>
        <p:nvCxnSpPr>
          <p:cNvPr id="214" name="コネクタ: カギ線 137">
            <a:extLst>
              <a:ext uri="{FF2B5EF4-FFF2-40B4-BE49-F238E27FC236}">
                <a16:creationId xmlns:a16="http://schemas.microsoft.com/office/drawing/2014/main" id="{082AB769-C86D-3021-A8ED-DD1ACFAEF974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94370" y="3007690"/>
            <a:ext cx="4308228" cy="697908"/>
          </a:xfrm>
          <a:prstGeom prst="bentConnector3">
            <a:avLst>
              <a:gd name="adj1" fmla="val 38"/>
            </a:avLst>
          </a:prstGeom>
          <a:ln w="19050">
            <a:solidFill>
              <a:srgbClr val="4F81BD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線コネクタ 214">
            <a:extLst>
              <a:ext uri="{FF2B5EF4-FFF2-40B4-BE49-F238E27FC236}">
                <a16:creationId xmlns:a16="http://schemas.microsoft.com/office/drawing/2014/main" id="{4D27368D-484B-3832-126A-AC13215DB5DD}"/>
              </a:ext>
            </a:extLst>
          </p:cNvPr>
          <p:cNvCxnSpPr>
            <a:cxnSpLocks/>
          </p:cNvCxnSpPr>
          <p:nvPr/>
        </p:nvCxnSpPr>
        <p:spPr>
          <a:xfrm flipH="1" flipV="1">
            <a:off x="9477147" y="3006049"/>
            <a:ext cx="525447" cy="1641"/>
          </a:xfrm>
          <a:prstGeom prst="line">
            <a:avLst/>
          </a:prstGeom>
          <a:ln w="19050">
            <a:solidFill>
              <a:srgbClr val="4F81B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直線矢印コネクタ 222">
            <a:extLst>
              <a:ext uri="{FF2B5EF4-FFF2-40B4-BE49-F238E27FC236}">
                <a16:creationId xmlns:a16="http://schemas.microsoft.com/office/drawing/2014/main" id="{99D9056E-2BBE-6647-96F9-242ADE47A6FD}"/>
              </a:ext>
            </a:extLst>
          </p:cNvPr>
          <p:cNvCxnSpPr>
            <a:cxnSpLocks/>
          </p:cNvCxnSpPr>
          <p:nvPr/>
        </p:nvCxnSpPr>
        <p:spPr>
          <a:xfrm>
            <a:off x="5728205" y="3874947"/>
            <a:ext cx="5182125" cy="0"/>
          </a:xfrm>
          <a:prstGeom prst="straightConnector1">
            <a:avLst/>
          </a:prstGeom>
          <a:ln w="28575">
            <a:solidFill>
              <a:srgbClr val="4F81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テキスト ボックス 223">
            <a:extLst>
              <a:ext uri="{FF2B5EF4-FFF2-40B4-BE49-F238E27FC236}">
                <a16:creationId xmlns:a16="http://schemas.microsoft.com/office/drawing/2014/main" id="{489093DB-9789-0BBA-B7A1-6851E21C6AB8}"/>
              </a:ext>
            </a:extLst>
          </p:cNvPr>
          <p:cNvSpPr txBox="1"/>
          <p:nvPr/>
        </p:nvSpPr>
        <p:spPr>
          <a:xfrm>
            <a:off x="7338872" y="3804724"/>
            <a:ext cx="61555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1">
                <a:solidFill>
                  <a:srgbClr val="4F81BD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電話連絡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225" name="グループ化 224">
            <a:extLst>
              <a:ext uri="{FF2B5EF4-FFF2-40B4-BE49-F238E27FC236}">
                <a16:creationId xmlns:a16="http://schemas.microsoft.com/office/drawing/2014/main" id="{225C491E-4456-CC29-3A75-46701C5F3C0A}"/>
              </a:ext>
            </a:extLst>
          </p:cNvPr>
          <p:cNvGrpSpPr/>
          <p:nvPr/>
        </p:nvGrpSpPr>
        <p:grpSpPr>
          <a:xfrm>
            <a:off x="7980837" y="3718181"/>
            <a:ext cx="235637" cy="320111"/>
            <a:chOff x="7336391" y="2951822"/>
            <a:chExt cx="232247" cy="315506"/>
          </a:xfrm>
        </p:grpSpPr>
        <p:sp>
          <p:nvSpPr>
            <p:cNvPr id="226" name="平行四辺形 193">
              <a:extLst>
                <a:ext uri="{FF2B5EF4-FFF2-40B4-BE49-F238E27FC236}">
                  <a16:creationId xmlns:a16="http://schemas.microsoft.com/office/drawing/2014/main" id="{5C609021-116F-3AEB-547A-67A07AAC9A8F}"/>
                </a:ext>
              </a:extLst>
            </p:cNvPr>
            <p:cNvSpPr/>
            <p:nvPr/>
          </p:nvSpPr>
          <p:spPr>
            <a:xfrm flipH="1">
              <a:off x="7344036" y="2971157"/>
              <a:ext cx="216027" cy="270353"/>
            </a:xfrm>
            <a:custGeom>
              <a:avLst/>
              <a:gdLst>
                <a:gd name="connsiteX0" fmla="*/ 0 w 219174"/>
                <a:gd name="connsiteY0" fmla="*/ 181770 h 181770"/>
                <a:gd name="connsiteX1" fmla="*/ 8861 w 219174"/>
                <a:gd name="connsiteY1" fmla="*/ 0 h 181770"/>
                <a:gd name="connsiteX2" fmla="*/ 219174 w 219174"/>
                <a:gd name="connsiteY2" fmla="*/ 0 h 181770"/>
                <a:gd name="connsiteX3" fmla="*/ 210313 w 219174"/>
                <a:gd name="connsiteY3" fmla="*/ 181770 h 181770"/>
                <a:gd name="connsiteX4" fmla="*/ 0 w 219174"/>
                <a:gd name="connsiteY4" fmla="*/ 181770 h 181770"/>
                <a:gd name="connsiteX0" fmla="*/ 13999 w 210313"/>
                <a:gd name="connsiteY0" fmla="*/ 198915 h 198915"/>
                <a:gd name="connsiteX1" fmla="*/ 0 w 210313"/>
                <a:gd name="connsiteY1" fmla="*/ 0 h 198915"/>
                <a:gd name="connsiteX2" fmla="*/ 210313 w 210313"/>
                <a:gd name="connsiteY2" fmla="*/ 0 h 198915"/>
                <a:gd name="connsiteX3" fmla="*/ 201452 w 210313"/>
                <a:gd name="connsiteY3" fmla="*/ 181770 h 198915"/>
                <a:gd name="connsiteX4" fmla="*/ 13999 w 210313"/>
                <a:gd name="connsiteY4" fmla="*/ 198915 h 198915"/>
                <a:gd name="connsiteX0" fmla="*/ 0 w 210601"/>
                <a:gd name="connsiteY0" fmla="*/ 184627 h 184627"/>
                <a:gd name="connsiteX1" fmla="*/ 288 w 210601"/>
                <a:gd name="connsiteY1" fmla="*/ 0 h 184627"/>
                <a:gd name="connsiteX2" fmla="*/ 210601 w 210601"/>
                <a:gd name="connsiteY2" fmla="*/ 0 h 184627"/>
                <a:gd name="connsiteX3" fmla="*/ 201740 w 210601"/>
                <a:gd name="connsiteY3" fmla="*/ 181770 h 184627"/>
                <a:gd name="connsiteX4" fmla="*/ 0 w 210601"/>
                <a:gd name="connsiteY4" fmla="*/ 184627 h 184627"/>
                <a:gd name="connsiteX0" fmla="*/ 0 w 216027"/>
                <a:gd name="connsiteY0" fmla="*/ 184627 h 250350"/>
                <a:gd name="connsiteX1" fmla="*/ 288 w 216027"/>
                <a:gd name="connsiteY1" fmla="*/ 0 h 250350"/>
                <a:gd name="connsiteX2" fmla="*/ 210601 w 216027"/>
                <a:gd name="connsiteY2" fmla="*/ 0 h 250350"/>
                <a:gd name="connsiteX3" fmla="*/ 216027 w 216027"/>
                <a:gd name="connsiteY3" fmla="*/ 250350 h 250350"/>
                <a:gd name="connsiteX4" fmla="*/ 0 w 216027"/>
                <a:gd name="connsiteY4" fmla="*/ 184627 h 250350"/>
                <a:gd name="connsiteX0" fmla="*/ 0 w 216027"/>
                <a:gd name="connsiteY0" fmla="*/ 184627 h 250350"/>
                <a:gd name="connsiteX1" fmla="*/ 288 w 216027"/>
                <a:gd name="connsiteY1" fmla="*/ 0 h 250350"/>
                <a:gd name="connsiteX2" fmla="*/ 207743 w 216027"/>
                <a:gd name="connsiteY2" fmla="*/ 51435 h 250350"/>
                <a:gd name="connsiteX3" fmla="*/ 216027 w 216027"/>
                <a:gd name="connsiteY3" fmla="*/ 250350 h 250350"/>
                <a:gd name="connsiteX4" fmla="*/ 0 w 216027"/>
                <a:gd name="connsiteY4" fmla="*/ 184627 h 250350"/>
                <a:gd name="connsiteX0" fmla="*/ 0 w 216027"/>
                <a:gd name="connsiteY0" fmla="*/ 184627 h 250350"/>
                <a:gd name="connsiteX1" fmla="*/ 288 w 216027"/>
                <a:gd name="connsiteY1" fmla="*/ 0 h 250350"/>
                <a:gd name="connsiteX2" fmla="*/ 207743 w 216027"/>
                <a:gd name="connsiteY2" fmla="*/ 37147 h 250350"/>
                <a:gd name="connsiteX3" fmla="*/ 216027 w 216027"/>
                <a:gd name="connsiteY3" fmla="*/ 250350 h 250350"/>
                <a:gd name="connsiteX4" fmla="*/ 0 w 216027"/>
                <a:gd name="connsiteY4" fmla="*/ 184627 h 250350"/>
                <a:gd name="connsiteX0" fmla="*/ 0 w 216027"/>
                <a:gd name="connsiteY0" fmla="*/ 204630 h 270353"/>
                <a:gd name="connsiteX1" fmla="*/ 3145 w 216027"/>
                <a:gd name="connsiteY1" fmla="*/ 0 h 270353"/>
                <a:gd name="connsiteX2" fmla="*/ 207743 w 216027"/>
                <a:gd name="connsiteY2" fmla="*/ 57150 h 270353"/>
                <a:gd name="connsiteX3" fmla="*/ 216027 w 216027"/>
                <a:gd name="connsiteY3" fmla="*/ 270353 h 270353"/>
                <a:gd name="connsiteX4" fmla="*/ 0 w 216027"/>
                <a:gd name="connsiteY4" fmla="*/ 204630 h 270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27" h="270353">
                  <a:moveTo>
                    <a:pt x="0" y="204630"/>
                  </a:moveTo>
                  <a:cubicBezTo>
                    <a:pt x="1048" y="136420"/>
                    <a:pt x="2097" y="68210"/>
                    <a:pt x="3145" y="0"/>
                  </a:cubicBezTo>
                  <a:lnTo>
                    <a:pt x="207743" y="57150"/>
                  </a:lnTo>
                  <a:lnTo>
                    <a:pt x="216027" y="270353"/>
                  </a:lnTo>
                  <a:lnTo>
                    <a:pt x="0" y="2046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pic>
          <p:nvPicPr>
            <p:cNvPr id="227" name="図 226">
              <a:extLst>
                <a:ext uri="{FF2B5EF4-FFF2-40B4-BE49-F238E27FC236}">
                  <a16:creationId xmlns:a16="http://schemas.microsoft.com/office/drawing/2014/main" id="{D14FB9EE-A4DE-75E1-CDD6-3D2344854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36391" y="2951822"/>
              <a:ext cx="232247" cy="315506"/>
            </a:xfrm>
            <a:prstGeom prst="rect">
              <a:avLst/>
            </a:prstGeom>
          </p:spPr>
        </p:pic>
      </p:grpSp>
      <p:cxnSp>
        <p:nvCxnSpPr>
          <p:cNvPr id="35" name="コネクタ: カギ線 34">
            <a:extLst>
              <a:ext uri="{FF2B5EF4-FFF2-40B4-BE49-F238E27FC236}">
                <a16:creationId xmlns:a16="http://schemas.microsoft.com/office/drawing/2014/main" id="{1564028E-3E17-85CF-F672-C7276473751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224682" y="2924896"/>
            <a:ext cx="434192" cy="397944"/>
          </a:xfrm>
          <a:prstGeom prst="bentConnector2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図 51" descr="光, 座る, 明かり, 暗い が含まれている画像&#10;&#10;自動的に生成された説明">
            <a:extLst>
              <a:ext uri="{FF2B5EF4-FFF2-40B4-BE49-F238E27FC236}">
                <a16:creationId xmlns:a16="http://schemas.microsoft.com/office/drawing/2014/main" id="{2451C707-E9D4-C2A1-3170-9470AF37978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8993" y="2478010"/>
            <a:ext cx="644804" cy="636364"/>
          </a:xfrm>
          <a:prstGeom prst="rect">
            <a:avLst/>
          </a:prstGeom>
        </p:spPr>
      </p:pic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3ED76653-26CA-9CF3-EFD6-A9D9AD6C5C51}"/>
              </a:ext>
            </a:extLst>
          </p:cNvPr>
          <p:cNvGrpSpPr/>
          <p:nvPr/>
        </p:nvGrpSpPr>
        <p:grpSpPr>
          <a:xfrm>
            <a:off x="1552087" y="2714713"/>
            <a:ext cx="1456414" cy="1456414"/>
            <a:chOff x="12581339" y="3353176"/>
            <a:chExt cx="1456414" cy="1456414"/>
          </a:xfrm>
        </p:grpSpPr>
        <p:sp>
          <p:nvSpPr>
            <p:cNvPr id="54" name="楕円 23">
              <a:extLst>
                <a:ext uri="{FF2B5EF4-FFF2-40B4-BE49-F238E27FC236}">
                  <a16:creationId xmlns:a16="http://schemas.microsoft.com/office/drawing/2014/main" id="{A311A160-13CC-27AE-D1D5-665DD44E030E}"/>
                </a:ext>
              </a:extLst>
            </p:cNvPr>
            <p:cNvSpPr/>
            <p:nvPr/>
          </p:nvSpPr>
          <p:spPr>
            <a:xfrm>
              <a:off x="12581339" y="3353176"/>
              <a:ext cx="1456414" cy="1456414"/>
            </a:xfrm>
            <a:prstGeom prst="ellipse">
              <a:avLst/>
            </a:prstGeom>
            <a:solidFill>
              <a:srgbClr val="F3F7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F1C87739-FDA2-19EB-E0E6-06B2248A565A}"/>
                </a:ext>
              </a:extLst>
            </p:cNvPr>
            <p:cNvSpPr txBox="1"/>
            <p:nvPr/>
          </p:nvSpPr>
          <p:spPr>
            <a:xfrm>
              <a:off x="13127943" y="3431565"/>
              <a:ext cx="410369" cy="33855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</a:rPr>
                <a:t>設備</a:t>
              </a:r>
              <a:endPara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pic>
          <p:nvPicPr>
            <p:cNvPr id="71" name="図 70" descr="空港に停まっている電車&#10;&#10;中程度の精度で自動的に生成された説明">
              <a:extLst>
                <a:ext uri="{FF2B5EF4-FFF2-40B4-BE49-F238E27FC236}">
                  <a16:creationId xmlns:a16="http://schemas.microsoft.com/office/drawing/2014/main" id="{3B692F67-6B88-3B23-A874-F492C09DD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581339" y="3766288"/>
              <a:ext cx="1456414" cy="1043302"/>
            </a:xfrm>
            <a:custGeom>
              <a:avLst/>
              <a:gdLst>
                <a:gd name="connsiteX0" fmla="*/ 74402 w 1456414"/>
                <a:gd name="connsiteY0" fmla="*/ 0 h 1043302"/>
                <a:gd name="connsiteX1" fmla="*/ 1382012 w 1456414"/>
                <a:gd name="connsiteY1" fmla="*/ 0 h 1043302"/>
                <a:gd name="connsiteX2" fmla="*/ 1399188 w 1456414"/>
                <a:gd name="connsiteY2" fmla="*/ 31644 h 1043302"/>
                <a:gd name="connsiteX3" fmla="*/ 1456414 w 1456414"/>
                <a:gd name="connsiteY3" fmla="*/ 315095 h 1043302"/>
                <a:gd name="connsiteX4" fmla="*/ 728207 w 1456414"/>
                <a:gd name="connsiteY4" fmla="*/ 1043302 h 1043302"/>
                <a:gd name="connsiteX5" fmla="*/ 0 w 1456414"/>
                <a:gd name="connsiteY5" fmla="*/ 315095 h 1043302"/>
                <a:gd name="connsiteX6" fmla="*/ 57226 w 1456414"/>
                <a:gd name="connsiteY6" fmla="*/ 31644 h 1043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6414" h="1043302">
                  <a:moveTo>
                    <a:pt x="74402" y="0"/>
                  </a:moveTo>
                  <a:lnTo>
                    <a:pt x="1382012" y="0"/>
                  </a:lnTo>
                  <a:lnTo>
                    <a:pt x="1399188" y="31644"/>
                  </a:lnTo>
                  <a:cubicBezTo>
                    <a:pt x="1436037" y="118765"/>
                    <a:pt x="1456414" y="214551"/>
                    <a:pt x="1456414" y="315095"/>
                  </a:cubicBezTo>
                  <a:cubicBezTo>
                    <a:pt x="1456414" y="717273"/>
                    <a:pt x="1130385" y="1043302"/>
                    <a:pt x="728207" y="1043302"/>
                  </a:cubicBezTo>
                  <a:cubicBezTo>
                    <a:pt x="326029" y="1043302"/>
                    <a:pt x="0" y="717273"/>
                    <a:pt x="0" y="315095"/>
                  </a:cubicBezTo>
                  <a:cubicBezTo>
                    <a:pt x="0" y="214551"/>
                    <a:pt x="20377" y="118765"/>
                    <a:pt x="57226" y="31644"/>
                  </a:cubicBezTo>
                  <a:close/>
                </a:path>
              </a:pathLst>
            </a:custGeom>
          </p:spPr>
        </p:pic>
      </p:grp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F7E97C33-35C5-D20C-3238-26B5F6226C6B}"/>
              </a:ext>
            </a:extLst>
          </p:cNvPr>
          <p:cNvGrpSpPr/>
          <p:nvPr/>
        </p:nvGrpSpPr>
        <p:grpSpPr>
          <a:xfrm>
            <a:off x="2853079" y="3268710"/>
            <a:ext cx="721365" cy="769324"/>
            <a:chOff x="1418945" y="4294282"/>
            <a:chExt cx="721365" cy="769323"/>
          </a:xfrm>
        </p:grpSpPr>
        <p:sp>
          <p:nvSpPr>
            <p:cNvPr id="67" name="星: 10 pt 53">
              <a:extLst>
                <a:ext uri="{FF2B5EF4-FFF2-40B4-BE49-F238E27FC236}">
                  <a16:creationId xmlns:a16="http://schemas.microsoft.com/office/drawing/2014/main" id="{9B8C969A-6F04-68CF-D995-0D43EC5AC936}"/>
                </a:ext>
              </a:extLst>
            </p:cNvPr>
            <p:cNvSpPr/>
            <p:nvPr/>
          </p:nvSpPr>
          <p:spPr>
            <a:xfrm>
              <a:off x="1418945" y="4294282"/>
              <a:ext cx="721365" cy="769323"/>
            </a:xfrm>
            <a:prstGeom prst="star10">
              <a:avLst>
                <a:gd name="adj" fmla="val 29787"/>
                <a:gd name="hf" fmla="val 10514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2352A57E-83A0-EFC9-D1A7-91887DC5090D}"/>
                </a:ext>
              </a:extLst>
            </p:cNvPr>
            <p:cNvSpPr txBox="1"/>
            <p:nvPr/>
          </p:nvSpPr>
          <p:spPr>
            <a:xfrm>
              <a:off x="1533408" y="4469744"/>
              <a:ext cx="492443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200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異常</a:t>
              </a:r>
              <a:endParaRPr lang="en-US" altLang="ja-JP" sz="12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</a:rPr>
                <a:t>発生</a:t>
              </a:r>
              <a:endPara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EDAE193C-F726-E36F-6410-1E587ACBFC4F}"/>
              </a:ext>
            </a:extLst>
          </p:cNvPr>
          <p:cNvGrpSpPr/>
          <p:nvPr/>
        </p:nvGrpSpPr>
        <p:grpSpPr>
          <a:xfrm>
            <a:off x="556226" y="2865892"/>
            <a:ext cx="1020899" cy="368300"/>
            <a:chOff x="455331" y="3164276"/>
            <a:chExt cx="1020899" cy="368300"/>
          </a:xfrm>
        </p:grpSpPr>
        <p:pic>
          <p:nvPicPr>
            <p:cNvPr id="74" name="図 73" descr="図形, 四角形&#10;&#10;自動的に生成された説明">
              <a:extLst>
                <a:ext uri="{FF2B5EF4-FFF2-40B4-BE49-F238E27FC236}">
                  <a16:creationId xmlns:a16="http://schemas.microsoft.com/office/drawing/2014/main" id="{0BDD69FD-7C5D-AAD5-73CC-F2049CFCD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360000">
              <a:off x="455331" y="3164276"/>
              <a:ext cx="1020899" cy="368300"/>
            </a:xfrm>
            <a:prstGeom prst="rect">
              <a:avLst/>
            </a:prstGeom>
          </p:spPr>
        </p:pic>
        <p:sp>
          <p:nvSpPr>
            <p:cNvPr id="78" name="正方形/長方形 77">
              <a:extLst>
                <a:ext uri="{FF2B5EF4-FFF2-40B4-BE49-F238E27FC236}">
                  <a16:creationId xmlns:a16="http://schemas.microsoft.com/office/drawing/2014/main" id="{769C97F5-F11E-3CCB-2D33-0FC202B407BB}"/>
                </a:ext>
              </a:extLst>
            </p:cNvPr>
            <p:cNvSpPr/>
            <p:nvPr/>
          </p:nvSpPr>
          <p:spPr>
            <a:xfrm>
              <a:off x="561245" y="3186690"/>
              <a:ext cx="81982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</a:rPr>
                <a:t>導入前</a:t>
              </a:r>
              <a:endPara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117" name="四角形: 角を丸くする 76">
            <a:extLst>
              <a:ext uri="{FF2B5EF4-FFF2-40B4-BE49-F238E27FC236}">
                <a16:creationId xmlns:a16="http://schemas.microsoft.com/office/drawing/2014/main" id="{5AA9CAEB-AD7C-FCBB-B0F8-71F2A87EAD76}"/>
              </a:ext>
            </a:extLst>
          </p:cNvPr>
          <p:cNvSpPr/>
          <p:nvPr/>
        </p:nvSpPr>
        <p:spPr>
          <a:xfrm>
            <a:off x="6774982" y="4230990"/>
            <a:ext cx="5079046" cy="1739621"/>
          </a:xfrm>
          <a:prstGeom prst="roundRect">
            <a:avLst>
              <a:gd name="adj" fmla="val 4042"/>
            </a:avLst>
          </a:prstGeom>
          <a:noFill/>
          <a:ln w="28575">
            <a:solidFill>
              <a:srgbClr val="4F81BD">
                <a:alpha val="50000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16" name="四角形: 角を丸くする 89">
            <a:extLst>
              <a:ext uri="{FF2B5EF4-FFF2-40B4-BE49-F238E27FC236}">
                <a16:creationId xmlns:a16="http://schemas.microsoft.com/office/drawing/2014/main" id="{6E514E15-0756-45CB-8336-46E1B4FC27F9}"/>
              </a:ext>
            </a:extLst>
          </p:cNvPr>
          <p:cNvSpPr/>
          <p:nvPr/>
        </p:nvSpPr>
        <p:spPr>
          <a:xfrm>
            <a:off x="8699400" y="4036908"/>
            <a:ext cx="1309420" cy="299429"/>
          </a:xfrm>
          <a:prstGeom prst="roundRect">
            <a:avLst/>
          </a:prstGeom>
          <a:solidFill>
            <a:srgbClr val="FFC000">
              <a:alpha val="80000"/>
            </a:srgbClr>
          </a:solidFill>
        </p:spPr>
        <p:txBody>
          <a:bodyPr wrap="none" lIns="36000" tIns="72000" rIns="36000" bIns="36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順番発信機能を利用</a:t>
            </a:r>
            <a:endParaRPr kumimoji="1" lang="en-US" altLang="ja-JP" sz="105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FA02CA46-7E0B-D624-8416-2E2DBE8C698F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5810008" y="5499687"/>
            <a:ext cx="1154757" cy="0"/>
          </a:xfrm>
          <a:prstGeom prst="straightConnector1">
            <a:avLst/>
          </a:prstGeom>
          <a:ln w="28575">
            <a:solidFill>
              <a:srgbClr val="4F81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6B405735-E4AA-681B-3B1C-CB7E39903D8C}"/>
              </a:ext>
            </a:extLst>
          </p:cNvPr>
          <p:cNvGrpSpPr/>
          <p:nvPr/>
        </p:nvGrpSpPr>
        <p:grpSpPr>
          <a:xfrm>
            <a:off x="6091712" y="5221863"/>
            <a:ext cx="398340" cy="541142"/>
            <a:chOff x="7336391" y="2951822"/>
            <a:chExt cx="232247" cy="315506"/>
          </a:xfrm>
        </p:grpSpPr>
        <p:sp>
          <p:nvSpPr>
            <p:cNvPr id="30" name="平行四辺形 193">
              <a:extLst>
                <a:ext uri="{FF2B5EF4-FFF2-40B4-BE49-F238E27FC236}">
                  <a16:creationId xmlns:a16="http://schemas.microsoft.com/office/drawing/2014/main" id="{CD8B2237-DCFD-B543-D15B-5CFF90CF593A}"/>
                </a:ext>
              </a:extLst>
            </p:cNvPr>
            <p:cNvSpPr/>
            <p:nvPr/>
          </p:nvSpPr>
          <p:spPr>
            <a:xfrm flipH="1">
              <a:off x="7344036" y="2971157"/>
              <a:ext cx="216027" cy="270353"/>
            </a:xfrm>
            <a:custGeom>
              <a:avLst/>
              <a:gdLst>
                <a:gd name="connsiteX0" fmla="*/ 0 w 219174"/>
                <a:gd name="connsiteY0" fmla="*/ 181770 h 181770"/>
                <a:gd name="connsiteX1" fmla="*/ 8861 w 219174"/>
                <a:gd name="connsiteY1" fmla="*/ 0 h 181770"/>
                <a:gd name="connsiteX2" fmla="*/ 219174 w 219174"/>
                <a:gd name="connsiteY2" fmla="*/ 0 h 181770"/>
                <a:gd name="connsiteX3" fmla="*/ 210313 w 219174"/>
                <a:gd name="connsiteY3" fmla="*/ 181770 h 181770"/>
                <a:gd name="connsiteX4" fmla="*/ 0 w 219174"/>
                <a:gd name="connsiteY4" fmla="*/ 181770 h 181770"/>
                <a:gd name="connsiteX0" fmla="*/ 13999 w 210313"/>
                <a:gd name="connsiteY0" fmla="*/ 198915 h 198915"/>
                <a:gd name="connsiteX1" fmla="*/ 0 w 210313"/>
                <a:gd name="connsiteY1" fmla="*/ 0 h 198915"/>
                <a:gd name="connsiteX2" fmla="*/ 210313 w 210313"/>
                <a:gd name="connsiteY2" fmla="*/ 0 h 198915"/>
                <a:gd name="connsiteX3" fmla="*/ 201452 w 210313"/>
                <a:gd name="connsiteY3" fmla="*/ 181770 h 198915"/>
                <a:gd name="connsiteX4" fmla="*/ 13999 w 210313"/>
                <a:gd name="connsiteY4" fmla="*/ 198915 h 198915"/>
                <a:gd name="connsiteX0" fmla="*/ 0 w 210601"/>
                <a:gd name="connsiteY0" fmla="*/ 184627 h 184627"/>
                <a:gd name="connsiteX1" fmla="*/ 288 w 210601"/>
                <a:gd name="connsiteY1" fmla="*/ 0 h 184627"/>
                <a:gd name="connsiteX2" fmla="*/ 210601 w 210601"/>
                <a:gd name="connsiteY2" fmla="*/ 0 h 184627"/>
                <a:gd name="connsiteX3" fmla="*/ 201740 w 210601"/>
                <a:gd name="connsiteY3" fmla="*/ 181770 h 184627"/>
                <a:gd name="connsiteX4" fmla="*/ 0 w 210601"/>
                <a:gd name="connsiteY4" fmla="*/ 184627 h 184627"/>
                <a:gd name="connsiteX0" fmla="*/ 0 w 216027"/>
                <a:gd name="connsiteY0" fmla="*/ 184627 h 250350"/>
                <a:gd name="connsiteX1" fmla="*/ 288 w 216027"/>
                <a:gd name="connsiteY1" fmla="*/ 0 h 250350"/>
                <a:gd name="connsiteX2" fmla="*/ 210601 w 216027"/>
                <a:gd name="connsiteY2" fmla="*/ 0 h 250350"/>
                <a:gd name="connsiteX3" fmla="*/ 216027 w 216027"/>
                <a:gd name="connsiteY3" fmla="*/ 250350 h 250350"/>
                <a:gd name="connsiteX4" fmla="*/ 0 w 216027"/>
                <a:gd name="connsiteY4" fmla="*/ 184627 h 250350"/>
                <a:gd name="connsiteX0" fmla="*/ 0 w 216027"/>
                <a:gd name="connsiteY0" fmla="*/ 184627 h 250350"/>
                <a:gd name="connsiteX1" fmla="*/ 288 w 216027"/>
                <a:gd name="connsiteY1" fmla="*/ 0 h 250350"/>
                <a:gd name="connsiteX2" fmla="*/ 207743 w 216027"/>
                <a:gd name="connsiteY2" fmla="*/ 51435 h 250350"/>
                <a:gd name="connsiteX3" fmla="*/ 216027 w 216027"/>
                <a:gd name="connsiteY3" fmla="*/ 250350 h 250350"/>
                <a:gd name="connsiteX4" fmla="*/ 0 w 216027"/>
                <a:gd name="connsiteY4" fmla="*/ 184627 h 250350"/>
                <a:gd name="connsiteX0" fmla="*/ 0 w 216027"/>
                <a:gd name="connsiteY0" fmla="*/ 184627 h 250350"/>
                <a:gd name="connsiteX1" fmla="*/ 288 w 216027"/>
                <a:gd name="connsiteY1" fmla="*/ 0 h 250350"/>
                <a:gd name="connsiteX2" fmla="*/ 207743 w 216027"/>
                <a:gd name="connsiteY2" fmla="*/ 37147 h 250350"/>
                <a:gd name="connsiteX3" fmla="*/ 216027 w 216027"/>
                <a:gd name="connsiteY3" fmla="*/ 250350 h 250350"/>
                <a:gd name="connsiteX4" fmla="*/ 0 w 216027"/>
                <a:gd name="connsiteY4" fmla="*/ 184627 h 250350"/>
                <a:gd name="connsiteX0" fmla="*/ 0 w 216027"/>
                <a:gd name="connsiteY0" fmla="*/ 204630 h 270353"/>
                <a:gd name="connsiteX1" fmla="*/ 3145 w 216027"/>
                <a:gd name="connsiteY1" fmla="*/ 0 h 270353"/>
                <a:gd name="connsiteX2" fmla="*/ 207743 w 216027"/>
                <a:gd name="connsiteY2" fmla="*/ 57150 h 270353"/>
                <a:gd name="connsiteX3" fmla="*/ 216027 w 216027"/>
                <a:gd name="connsiteY3" fmla="*/ 270353 h 270353"/>
                <a:gd name="connsiteX4" fmla="*/ 0 w 216027"/>
                <a:gd name="connsiteY4" fmla="*/ 204630 h 270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27" h="270353">
                  <a:moveTo>
                    <a:pt x="0" y="204630"/>
                  </a:moveTo>
                  <a:cubicBezTo>
                    <a:pt x="1048" y="136420"/>
                    <a:pt x="2097" y="68210"/>
                    <a:pt x="3145" y="0"/>
                  </a:cubicBezTo>
                  <a:lnTo>
                    <a:pt x="207743" y="57150"/>
                  </a:lnTo>
                  <a:lnTo>
                    <a:pt x="216027" y="270353"/>
                  </a:lnTo>
                  <a:lnTo>
                    <a:pt x="0" y="2046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343ED5A7-A0BF-D6FD-37A6-BAEE3CB39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36391" y="2951822"/>
              <a:ext cx="232247" cy="315506"/>
            </a:xfrm>
            <a:prstGeom prst="rect">
              <a:avLst/>
            </a:prstGeom>
          </p:spPr>
        </p:pic>
      </p:grp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12114C9-B2E4-3794-4A92-7FD96E03389A}"/>
              </a:ext>
            </a:extLst>
          </p:cNvPr>
          <p:cNvSpPr txBox="1"/>
          <p:nvPr/>
        </p:nvSpPr>
        <p:spPr>
          <a:xfrm>
            <a:off x="5898659" y="4985584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1">
                <a:solidFill>
                  <a:srgbClr val="4F81BD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電話通知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39AD42FF-FAE5-D28D-6CC3-2F65EFB86997}"/>
              </a:ext>
            </a:extLst>
          </p:cNvPr>
          <p:cNvSpPr txBox="1"/>
          <p:nvPr/>
        </p:nvSpPr>
        <p:spPr>
          <a:xfrm>
            <a:off x="7129739" y="4461670"/>
            <a:ext cx="615553" cy="51296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担当者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A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さん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106" name="直線矢印コネクタ 105">
            <a:extLst>
              <a:ext uri="{FF2B5EF4-FFF2-40B4-BE49-F238E27FC236}">
                <a16:creationId xmlns:a16="http://schemas.microsoft.com/office/drawing/2014/main" id="{CEF79C35-296E-C720-E658-7D724B10104C}"/>
              </a:ext>
            </a:extLst>
          </p:cNvPr>
          <p:cNvCxnSpPr>
            <a:cxnSpLocks/>
          </p:cNvCxnSpPr>
          <p:nvPr/>
        </p:nvCxnSpPr>
        <p:spPr>
          <a:xfrm>
            <a:off x="7709517" y="5079129"/>
            <a:ext cx="1154757" cy="0"/>
          </a:xfrm>
          <a:prstGeom prst="straightConnector1">
            <a:avLst/>
          </a:prstGeom>
          <a:ln w="28575">
            <a:solidFill>
              <a:srgbClr val="4F81BD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2C562E9E-4F1C-3571-7487-21C540404A3D}"/>
              </a:ext>
            </a:extLst>
          </p:cNvPr>
          <p:cNvSpPr txBox="1"/>
          <p:nvPr/>
        </p:nvSpPr>
        <p:spPr>
          <a:xfrm>
            <a:off x="7745292" y="4666207"/>
            <a:ext cx="954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A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さんが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出なかったら</a:t>
            </a: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2AA89351-A241-31E1-EAE0-134C2947D718}"/>
              </a:ext>
            </a:extLst>
          </p:cNvPr>
          <p:cNvSpPr txBox="1"/>
          <p:nvPr/>
        </p:nvSpPr>
        <p:spPr>
          <a:xfrm>
            <a:off x="8947020" y="4461670"/>
            <a:ext cx="615553" cy="51296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担当者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B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さん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112" name="直線矢印コネクタ 111">
            <a:extLst>
              <a:ext uri="{FF2B5EF4-FFF2-40B4-BE49-F238E27FC236}">
                <a16:creationId xmlns:a16="http://schemas.microsoft.com/office/drawing/2014/main" id="{D3CC974C-470A-3B80-8FBA-7E58024D8215}"/>
              </a:ext>
            </a:extLst>
          </p:cNvPr>
          <p:cNvCxnSpPr>
            <a:cxnSpLocks/>
          </p:cNvCxnSpPr>
          <p:nvPr/>
        </p:nvCxnSpPr>
        <p:spPr>
          <a:xfrm>
            <a:off x="9617608" y="5079129"/>
            <a:ext cx="1154757" cy="0"/>
          </a:xfrm>
          <a:prstGeom prst="straightConnector1">
            <a:avLst/>
          </a:prstGeom>
          <a:ln w="28575">
            <a:solidFill>
              <a:srgbClr val="4F81BD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FCB824DC-85C9-3754-907C-1F9CCCB3D530}"/>
              </a:ext>
            </a:extLst>
          </p:cNvPr>
          <p:cNvSpPr txBox="1"/>
          <p:nvPr/>
        </p:nvSpPr>
        <p:spPr>
          <a:xfrm>
            <a:off x="9684839" y="4666207"/>
            <a:ext cx="954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B</a:t>
            </a: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さん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が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出なかったら</a:t>
            </a: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2A39C4E0-48C4-F98B-59AA-FA5B12274542}"/>
              </a:ext>
            </a:extLst>
          </p:cNvPr>
          <p:cNvSpPr txBox="1"/>
          <p:nvPr/>
        </p:nvSpPr>
        <p:spPr>
          <a:xfrm>
            <a:off x="11026542" y="4461670"/>
            <a:ext cx="615553" cy="51296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担当者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C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さん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1" name="正方形/長方形 100">
            <a:extLst>
              <a:ext uri="{FF2B5EF4-FFF2-40B4-BE49-F238E27FC236}">
                <a16:creationId xmlns:a16="http://schemas.microsoft.com/office/drawing/2014/main" id="{4932F923-3B37-4DA2-A64F-E73396810837}"/>
              </a:ext>
            </a:extLst>
          </p:cNvPr>
          <p:cNvSpPr/>
          <p:nvPr/>
        </p:nvSpPr>
        <p:spPr>
          <a:xfrm>
            <a:off x="974508" y="192166"/>
            <a:ext cx="6275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設備</a:t>
            </a:r>
            <a:r>
              <a:rPr lang="ja-JP" alt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・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機器と連携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63AD82D-B815-4AA5-B389-DDB373F84E45}"/>
              </a:ext>
            </a:extLst>
          </p:cNvPr>
          <p:cNvSpPr/>
          <p:nvPr/>
        </p:nvSpPr>
        <p:spPr>
          <a:xfrm>
            <a:off x="-13149" y="6761481"/>
            <a:ext cx="12192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F09130A3-D7AA-4C1F-B7E2-F6231D79D410}"/>
              </a:ext>
            </a:extLst>
          </p:cNvPr>
          <p:cNvSpPr/>
          <p:nvPr/>
        </p:nvSpPr>
        <p:spPr>
          <a:xfrm>
            <a:off x="53268" y="6747621"/>
            <a:ext cx="1771319" cy="1077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Copyright© 2020</a:t>
            </a:r>
            <a:r>
              <a:rPr kumimoji="1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　</a:t>
            </a:r>
            <a:r>
              <a:rPr kumimoji="1" lang="en-US" altLang="ja-JP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TowerHeartSolutions</a:t>
            </a:r>
            <a:endParaRPr kumimoji="1" lang="ja-JP" altLang="en-US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711D6C8-4069-5048-7DC7-F25CB802E988}"/>
              </a:ext>
            </a:extLst>
          </p:cNvPr>
          <p:cNvSpPr/>
          <p:nvPr/>
        </p:nvSpPr>
        <p:spPr>
          <a:xfrm>
            <a:off x="1072274" y="57764"/>
            <a:ext cx="666849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100" normalizeH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導入事例</a:t>
            </a:r>
            <a:endParaRPr kumimoji="1" lang="ja-JP" altLang="en-US" sz="1200" b="1" i="0" u="none" strike="noStrike" kern="1200" cap="none" spc="100" normalizeH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4726A368-621D-47A3-9E6E-458A482B920F}"/>
              </a:ext>
            </a:extLst>
          </p:cNvPr>
          <p:cNvSpPr/>
          <p:nvPr/>
        </p:nvSpPr>
        <p:spPr>
          <a:xfrm flipV="1">
            <a:off x="277865" y="573518"/>
            <a:ext cx="11592000" cy="576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60D6970-DB86-87D7-AA98-6C6EE33C70C7}"/>
              </a:ext>
            </a:extLst>
          </p:cNvPr>
          <p:cNvSpPr txBox="1"/>
          <p:nvPr/>
        </p:nvSpPr>
        <p:spPr>
          <a:xfrm>
            <a:off x="9251575" y="71832"/>
            <a:ext cx="2578643" cy="476726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txBody>
          <a:bodyPr wrap="square" tIns="0" bIns="0" rtlCol="0">
            <a:spAutoFit/>
          </a:bodyPr>
          <a:lstStyle/>
          <a:p>
            <a:r>
              <a:rPr kumimoji="1" lang="ja-JP" altLang="en-US" sz="1400" b="1" dirty="0">
                <a:solidFill>
                  <a:srgbClr val="40404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事例</a:t>
            </a:r>
            <a:r>
              <a:rPr kumimoji="1" lang="en-US" altLang="ja-JP" sz="1400" b="1" dirty="0">
                <a:solidFill>
                  <a:srgbClr val="40404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No</a:t>
            </a:r>
            <a:r>
              <a:rPr lang="en-US" altLang="ja-JP" sz="1400" b="1" dirty="0">
                <a:solidFill>
                  <a:srgbClr val="40404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.103</a:t>
            </a:r>
          </a:p>
          <a:p>
            <a:r>
              <a:rPr lang="ja-JP" altLang="en-US" sz="1400" b="1">
                <a:solidFill>
                  <a:srgbClr val="40404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大手製造メーカ／売上</a:t>
            </a:r>
            <a:r>
              <a:rPr lang="en-US" altLang="ja-JP" sz="1400" b="1" dirty="0">
                <a:solidFill>
                  <a:srgbClr val="40404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400億</a:t>
            </a:r>
            <a:endParaRPr kumimoji="1" lang="ja-JP" altLang="en-US" sz="1400" b="1" dirty="0">
              <a:solidFill>
                <a:srgbClr val="40404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67078CD-3A6A-C856-AE55-45B56E24DA70}"/>
              </a:ext>
            </a:extLst>
          </p:cNvPr>
          <p:cNvSpPr txBox="1"/>
          <p:nvPr/>
        </p:nvSpPr>
        <p:spPr>
          <a:xfrm>
            <a:off x="6910065" y="914671"/>
            <a:ext cx="4935160" cy="756743"/>
          </a:xfrm>
          <a:prstGeom prst="roundRect">
            <a:avLst/>
          </a:prstGeom>
          <a:solidFill>
            <a:srgbClr val="F3F7F8"/>
          </a:solidFill>
        </p:spPr>
        <p:txBody>
          <a:bodyPr wrap="square" lIns="72000" tIns="360000" rIns="72000" bIns="72000" rtlCol="0">
            <a:spAutoFit/>
          </a:bodyPr>
          <a:lstStyle>
            <a:defPPr>
              <a:defRPr lang="ja-JP"/>
            </a:defPPr>
            <a:lvl1pPr marL="171450" indent="-171450">
              <a:lnSpc>
                <a:spcPct val="120000"/>
              </a:lnSpc>
              <a:buFont typeface="Arial" panose="020B0604020202020204" pitchFamily="34" charset="0"/>
              <a:buChar char="•"/>
              <a:defRPr sz="1400">
                <a:solidFill>
                  <a:srgbClr val="404040"/>
                </a:solidFill>
              </a:defRPr>
            </a:lvl1pPr>
          </a:lstStyle>
          <a:p>
            <a:r>
              <a:rPr lang="ja-JP" altLang="en-US" dirty="0">
                <a:latin typeface="Meiryo" panose="020B0604030504040204" pitchFamily="34" charset="-128"/>
                <a:ea typeface="Meiryo" panose="020B0604030504040204" pitchFamily="34" charset="-128"/>
              </a:rPr>
              <a:t>手動の連絡体制が自動化され</a:t>
            </a:r>
            <a:r>
              <a:rPr lang="ja-JP" altLang="en-US" b="1" dirty="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大幅な効率化</a:t>
            </a:r>
            <a:r>
              <a:rPr lang="ja-JP" altLang="en-US" dirty="0">
                <a:latin typeface="Meiryo" panose="020B0604030504040204" pitchFamily="34" charset="-128"/>
                <a:ea typeface="Meiryo" panose="020B0604030504040204" pitchFamily="34" charset="-128"/>
              </a:rPr>
              <a:t>となりました。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1358373B-2470-87B3-53E9-4469DD8049B6}"/>
              </a:ext>
            </a:extLst>
          </p:cNvPr>
          <p:cNvGrpSpPr/>
          <p:nvPr/>
        </p:nvGrpSpPr>
        <p:grpSpPr>
          <a:xfrm>
            <a:off x="6581459" y="1582466"/>
            <a:ext cx="321102" cy="264298"/>
            <a:chOff x="3192478" y="3018199"/>
            <a:chExt cx="520574" cy="443620"/>
          </a:xfrm>
        </p:grpSpPr>
        <p:sp>
          <p:nvSpPr>
            <p:cNvPr id="15" name="二等辺三角形 14">
              <a:extLst>
                <a:ext uri="{FF2B5EF4-FFF2-40B4-BE49-F238E27FC236}">
                  <a16:creationId xmlns:a16="http://schemas.microsoft.com/office/drawing/2014/main" id="{508939B2-87B1-1095-1A89-3E2C2B9953B7}"/>
                </a:ext>
              </a:extLst>
            </p:cNvPr>
            <p:cNvSpPr/>
            <p:nvPr/>
          </p:nvSpPr>
          <p:spPr>
            <a:xfrm rot="5400000">
              <a:off x="3159659" y="3051018"/>
              <a:ext cx="443620" cy="377982"/>
            </a:xfrm>
            <a:prstGeom prst="triangle">
              <a:avLst/>
            </a:prstGeom>
            <a:gradFill>
              <a:gsLst>
                <a:gs pos="100000">
                  <a:srgbClr val="B4C9E3"/>
                </a:gs>
                <a:gs pos="0">
                  <a:srgbClr val="4F81B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16" name="二等辺三角形 15">
              <a:extLst>
                <a:ext uri="{FF2B5EF4-FFF2-40B4-BE49-F238E27FC236}">
                  <a16:creationId xmlns:a16="http://schemas.microsoft.com/office/drawing/2014/main" id="{C3879A0F-9381-22B9-7096-7FF0F7E90510}"/>
                </a:ext>
              </a:extLst>
            </p:cNvPr>
            <p:cNvSpPr/>
            <p:nvPr/>
          </p:nvSpPr>
          <p:spPr>
            <a:xfrm rot="5400000">
              <a:off x="3365059" y="3094000"/>
              <a:ext cx="410801" cy="285184"/>
            </a:xfrm>
            <a:prstGeom prst="triangle">
              <a:avLst/>
            </a:prstGeom>
            <a:gradFill>
              <a:gsLst>
                <a:gs pos="100000">
                  <a:srgbClr val="B4C9E3"/>
                </a:gs>
                <a:gs pos="0">
                  <a:srgbClr val="4F81B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pic>
        <p:nvPicPr>
          <p:cNvPr id="323" name="図 322" descr="文字が書かれている&#10;&#10;中程度の精度で自動的に生成された説明">
            <a:extLst>
              <a:ext uri="{FF2B5EF4-FFF2-40B4-BE49-F238E27FC236}">
                <a16:creationId xmlns:a16="http://schemas.microsoft.com/office/drawing/2014/main" id="{1E9E32BB-3E99-CC5E-43DF-69F847573D6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30" y="53108"/>
            <a:ext cx="651378" cy="517483"/>
          </a:xfrm>
          <a:prstGeom prst="rect">
            <a:avLst/>
          </a:prstGeom>
        </p:spPr>
      </p:pic>
      <p:pic>
        <p:nvPicPr>
          <p:cNvPr id="19" name="図 18" descr="スーツを着た男性&#10;&#10;自動的に生成された説明">
            <a:extLst>
              <a:ext uri="{FF2B5EF4-FFF2-40B4-BE49-F238E27FC236}">
                <a16:creationId xmlns:a16="http://schemas.microsoft.com/office/drawing/2014/main" id="{E8C24528-5389-1F7C-A875-505C8DECFB6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1999" y="699784"/>
            <a:ext cx="917011" cy="611342"/>
          </a:xfrm>
          <a:prstGeom prst="rect">
            <a:avLst/>
          </a:prstGeom>
        </p:spPr>
      </p:pic>
      <p:sp>
        <p:nvSpPr>
          <p:cNvPr id="171" name="テキスト ボックス 170">
            <a:extLst>
              <a:ext uri="{FF2B5EF4-FFF2-40B4-BE49-F238E27FC236}">
                <a16:creationId xmlns:a16="http://schemas.microsoft.com/office/drawing/2014/main" id="{F63B0641-6C2D-24B8-4CEE-06962869076A}"/>
              </a:ext>
            </a:extLst>
          </p:cNvPr>
          <p:cNvSpPr txBox="1"/>
          <p:nvPr/>
        </p:nvSpPr>
        <p:spPr>
          <a:xfrm>
            <a:off x="11113457" y="2433894"/>
            <a:ext cx="615553" cy="51296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担当者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C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さん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41" name="テキスト ボックス 240">
            <a:extLst>
              <a:ext uri="{FF2B5EF4-FFF2-40B4-BE49-F238E27FC236}">
                <a16:creationId xmlns:a16="http://schemas.microsoft.com/office/drawing/2014/main" id="{C38AA0BB-EBE3-6798-6EE0-E2E7AD2B1ABE}"/>
              </a:ext>
            </a:extLst>
          </p:cNvPr>
          <p:cNvSpPr txBox="1"/>
          <p:nvPr/>
        </p:nvSpPr>
        <p:spPr>
          <a:xfrm>
            <a:off x="5886112" y="6160870"/>
            <a:ext cx="6027718" cy="504209"/>
          </a:xfrm>
          <a:prstGeom prst="roundRect">
            <a:avLst/>
          </a:prstGeom>
          <a:solidFill>
            <a:srgbClr val="F3F7F8"/>
          </a:solidFill>
          <a:effectLst>
            <a:outerShdw blurRad="25400" dist="25400" dir="2700000" algn="tl" rotWithShape="0">
              <a:prstClr val="black">
                <a:alpha val="19907"/>
              </a:prstClr>
            </a:outerShdw>
          </a:effectLst>
        </p:spPr>
        <p:txBody>
          <a:bodyPr wrap="square" lIns="180000" tIns="54000" rIns="72000" bIns="4680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400" b="1">
                <a:solidFill>
                  <a:srgbClr val="40404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ビジネスライト</a:t>
            </a:r>
            <a:r>
              <a:rPr lang="en-US" altLang="ja-JP" sz="1400" b="1" dirty="0">
                <a:solidFill>
                  <a:srgbClr val="40404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(</a:t>
            </a:r>
            <a:r>
              <a:rPr lang="en-US" altLang="ja-JP" sz="1400" b="1" dirty="0" err="1">
                <a:solidFill>
                  <a:srgbClr val="40404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月払</a:t>
            </a:r>
            <a:r>
              <a:rPr lang="en-US" altLang="ja-JP" sz="1400" b="1" dirty="0">
                <a:solidFill>
                  <a:srgbClr val="40404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) </a:t>
            </a:r>
            <a:r>
              <a:rPr lang="en-US" altLang="ja-JP" sz="2000" b="1" dirty="0">
                <a:solidFill>
                  <a:srgbClr val="4F81BD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6,980</a:t>
            </a:r>
            <a:r>
              <a:rPr lang="en-US" altLang="ja-JP" sz="2000" b="1" dirty="0">
                <a:solidFill>
                  <a:srgbClr val="40404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en-US" altLang="ja-JP" sz="1200" dirty="0">
                <a:solidFill>
                  <a:srgbClr val="40404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円/</a:t>
            </a:r>
            <a:r>
              <a:rPr lang="en-US" altLang="ja-JP" sz="1200" dirty="0" err="1">
                <a:solidFill>
                  <a:srgbClr val="40404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月</a:t>
            </a:r>
            <a:r>
              <a:rPr lang="ja-JP" altLang="en-US" sz="1200">
                <a:solidFill>
                  <a:srgbClr val="40404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（年払いの場合</a:t>
            </a:r>
            <a:r>
              <a:rPr lang="en-US" altLang="ja-JP" sz="1200" dirty="0">
                <a:solidFill>
                  <a:srgbClr val="40404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en-US" altLang="ja-JP" sz="1400" b="1" dirty="0">
                <a:solidFill>
                  <a:srgbClr val="40404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5,980</a:t>
            </a:r>
            <a:r>
              <a:rPr lang="ja-JP" altLang="en-US" sz="1200">
                <a:solidFill>
                  <a:srgbClr val="40404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円</a:t>
            </a:r>
            <a:r>
              <a:rPr lang="en-US" altLang="ja-JP" sz="1200" dirty="0">
                <a:solidFill>
                  <a:srgbClr val="40404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/</a:t>
            </a:r>
            <a:r>
              <a:rPr lang="ja-JP" altLang="en-US" sz="1200">
                <a:solidFill>
                  <a:srgbClr val="40404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月換算）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242" name="グループ化 241">
            <a:extLst>
              <a:ext uri="{FF2B5EF4-FFF2-40B4-BE49-F238E27FC236}">
                <a16:creationId xmlns:a16="http://schemas.microsoft.com/office/drawing/2014/main" id="{71FAACAA-2BAF-AA06-72ED-1177936C8C9B}"/>
              </a:ext>
            </a:extLst>
          </p:cNvPr>
          <p:cNvGrpSpPr/>
          <p:nvPr/>
        </p:nvGrpSpPr>
        <p:grpSpPr>
          <a:xfrm>
            <a:off x="4432097" y="6146114"/>
            <a:ext cx="1617751" cy="409783"/>
            <a:chOff x="3288167" y="6099164"/>
            <a:chExt cx="1617751" cy="409783"/>
          </a:xfrm>
        </p:grpSpPr>
        <p:pic>
          <p:nvPicPr>
            <p:cNvPr id="243" name="図 242" descr="図形, 四角形&#10;&#10;自動的に生成された説明">
              <a:extLst>
                <a:ext uri="{FF2B5EF4-FFF2-40B4-BE49-F238E27FC236}">
                  <a16:creationId xmlns:a16="http://schemas.microsoft.com/office/drawing/2014/main" id="{AF30EF7E-85FC-75F6-3DD4-41B145E58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438267">
              <a:off x="3288167" y="6099164"/>
              <a:ext cx="1617751" cy="409783"/>
            </a:xfrm>
            <a:prstGeom prst="rect">
              <a:avLst/>
            </a:prstGeom>
          </p:spPr>
        </p:pic>
        <p:sp>
          <p:nvSpPr>
            <p:cNvPr id="244" name="正方形/長方形 243">
              <a:extLst>
                <a:ext uri="{FF2B5EF4-FFF2-40B4-BE49-F238E27FC236}">
                  <a16:creationId xmlns:a16="http://schemas.microsoft.com/office/drawing/2014/main" id="{0D1B780D-DB94-E366-5D55-6F07EFD58AEA}"/>
                </a:ext>
              </a:extLst>
            </p:cNvPr>
            <p:cNvSpPr/>
            <p:nvPr/>
          </p:nvSpPr>
          <p:spPr>
            <a:xfrm>
              <a:off x="3417875" y="6151515"/>
              <a:ext cx="14157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6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eiryo" panose="020B0604030504040204" pitchFamily="34" charset="-128"/>
                  <a:ea typeface="Meiryo" panose="020B0604030504040204" pitchFamily="34" charset="-128"/>
                </a:rPr>
                <a:t>ご利用プラン</a:t>
              </a:r>
              <a:endPara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pic>
        <p:nvPicPr>
          <p:cNvPr id="82" name="図 81" descr="光, 座る, 明かり, 暗い が含まれている画像&#10;&#10;自動的に生成された説明">
            <a:extLst>
              <a:ext uri="{FF2B5EF4-FFF2-40B4-BE49-F238E27FC236}">
                <a16:creationId xmlns:a16="http://schemas.microsoft.com/office/drawing/2014/main" id="{4BF6EEA7-24A7-B101-9378-3B05A5C2784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8993" y="4276372"/>
            <a:ext cx="644804" cy="636364"/>
          </a:xfrm>
          <a:prstGeom prst="rect">
            <a:avLst/>
          </a:prstGeom>
        </p:spPr>
      </p:pic>
      <p:pic>
        <p:nvPicPr>
          <p:cNvPr id="84" name="図 83" descr="スーツを着ている少年&#10;&#10;自動的に生成された説明">
            <a:extLst>
              <a:ext uri="{FF2B5EF4-FFF2-40B4-BE49-F238E27FC236}">
                <a16:creationId xmlns:a16="http://schemas.microsoft.com/office/drawing/2014/main" id="{C0E65D34-F00F-7A26-714E-24295E2A621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2330" y="2689095"/>
            <a:ext cx="682801" cy="645058"/>
          </a:xfrm>
          <a:prstGeom prst="rect">
            <a:avLst/>
          </a:prstGeom>
        </p:spPr>
      </p:pic>
      <p:pic>
        <p:nvPicPr>
          <p:cNvPr id="86" name="図 85" descr="帽子をかぶっている男はスーツを着ている男性&#10;&#10;自動的に生成された説明">
            <a:extLst>
              <a:ext uri="{FF2B5EF4-FFF2-40B4-BE49-F238E27FC236}">
                <a16:creationId xmlns:a16="http://schemas.microsoft.com/office/drawing/2014/main" id="{AC02B7A9-538F-8184-7821-9C23451222D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5393" y="2742678"/>
            <a:ext cx="784673" cy="840389"/>
          </a:xfrm>
          <a:prstGeom prst="rect">
            <a:avLst/>
          </a:prstGeom>
        </p:spPr>
      </p:pic>
      <p:pic>
        <p:nvPicPr>
          <p:cNvPr id="88" name="図 87" descr="携帯電話で話す男性&#10;&#10;自動的に生成された説明">
            <a:extLst>
              <a:ext uri="{FF2B5EF4-FFF2-40B4-BE49-F238E27FC236}">
                <a16:creationId xmlns:a16="http://schemas.microsoft.com/office/drawing/2014/main" id="{0228FF3F-718F-FA82-02C3-C5196E6C476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4812" y="2946855"/>
            <a:ext cx="826165" cy="932916"/>
          </a:xfrm>
          <a:prstGeom prst="rect">
            <a:avLst/>
          </a:prstGeom>
        </p:spPr>
      </p:pic>
      <p:pic>
        <p:nvPicPr>
          <p:cNvPr id="89" name="図 88" descr="携帯電話で話す男性&#10;&#10;自動的に生成された説明">
            <a:extLst>
              <a:ext uri="{FF2B5EF4-FFF2-40B4-BE49-F238E27FC236}">
                <a16:creationId xmlns:a16="http://schemas.microsoft.com/office/drawing/2014/main" id="{6DD0DDCF-9A51-370A-4C10-9C4FB5FC798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4812" y="4858435"/>
            <a:ext cx="784673" cy="886063"/>
          </a:xfrm>
          <a:prstGeom prst="rect">
            <a:avLst/>
          </a:prstGeom>
        </p:spPr>
      </p:pic>
      <p:pic>
        <p:nvPicPr>
          <p:cNvPr id="90" name="図 89" descr="帽子をかぶっている男はスーツを着ている男性&#10;&#10;自動的に生成された説明">
            <a:extLst>
              <a:ext uri="{FF2B5EF4-FFF2-40B4-BE49-F238E27FC236}">
                <a16:creationId xmlns:a16="http://schemas.microsoft.com/office/drawing/2014/main" id="{0773A105-6AA4-E07F-598E-ABF69AEE1E4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5393" y="4904110"/>
            <a:ext cx="784673" cy="840389"/>
          </a:xfrm>
          <a:prstGeom prst="rect">
            <a:avLst/>
          </a:prstGeom>
        </p:spPr>
      </p:pic>
      <p:pic>
        <p:nvPicPr>
          <p:cNvPr id="91" name="図 90" descr="スーツを着ている少年&#10;&#10;自動的に生成された説明">
            <a:extLst>
              <a:ext uri="{FF2B5EF4-FFF2-40B4-BE49-F238E27FC236}">
                <a16:creationId xmlns:a16="http://schemas.microsoft.com/office/drawing/2014/main" id="{7C6A5F7C-2A17-C4F5-2BFF-AF27065AACD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2330" y="4879997"/>
            <a:ext cx="915085" cy="864502"/>
          </a:xfrm>
          <a:prstGeom prst="rect">
            <a:avLst/>
          </a:prstGeom>
        </p:spPr>
      </p:pic>
      <p:grpSp>
        <p:nvGrpSpPr>
          <p:cNvPr id="92" name="グループ化 91">
            <a:extLst>
              <a:ext uri="{FF2B5EF4-FFF2-40B4-BE49-F238E27FC236}">
                <a16:creationId xmlns:a16="http://schemas.microsoft.com/office/drawing/2014/main" id="{DAB1C74B-DA47-2B7D-70B8-40A1AA54126B}"/>
              </a:ext>
            </a:extLst>
          </p:cNvPr>
          <p:cNvGrpSpPr/>
          <p:nvPr/>
        </p:nvGrpSpPr>
        <p:grpSpPr>
          <a:xfrm>
            <a:off x="343243" y="806017"/>
            <a:ext cx="1617751" cy="409783"/>
            <a:chOff x="545526" y="1170479"/>
            <a:chExt cx="1617751" cy="409783"/>
          </a:xfrm>
        </p:grpSpPr>
        <p:pic>
          <p:nvPicPr>
            <p:cNvPr id="93" name="図 92" descr="図形, 四角形&#10;&#10;自動的に生成された説明">
              <a:extLst>
                <a:ext uri="{FF2B5EF4-FFF2-40B4-BE49-F238E27FC236}">
                  <a16:creationId xmlns:a16="http://schemas.microsoft.com/office/drawing/2014/main" id="{697B4A1B-8457-0EA0-7F7A-E6649094B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360175">
              <a:off x="545526" y="1170479"/>
              <a:ext cx="1617751" cy="409783"/>
            </a:xfrm>
            <a:prstGeom prst="rect">
              <a:avLst/>
            </a:prstGeom>
          </p:spPr>
        </p:pic>
        <p:sp>
          <p:nvSpPr>
            <p:cNvPr id="94" name="正方形/長方形 93">
              <a:extLst>
                <a:ext uri="{FF2B5EF4-FFF2-40B4-BE49-F238E27FC236}">
                  <a16:creationId xmlns:a16="http://schemas.microsoft.com/office/drawing/2014/main" id="{83518A3D-C6CC-A5DE-B89C-FB12FF98C5F3}"/>
                </a:ext>
              </a:extLst>
            </p:cNvPr>
            <p:cNvSpPr/>
            <p:nvPr/>
          </p:nvSpPr>
          <p:spPr>
            <a:xfrm>
              <a:off x="618657" y="1238367"/>
              <a:ext cx="1463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</a:rPr>
                <a:t>導入背景</a:t>
              </a:r>
              <a:r>
                <a:rPr kumimoji="1" lang="en-US" altLang="ja-JP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</a:rPr>
                <a:t>(</a:t>
              </a:r>
              <a:r>
                <a:rPr kumimoji="1" lang="en-US" altLang="ja-JP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</a:rPr>
                <a:t>課題</a:t>
              </a:r>
              <a:r>
                <a:rPr kumimoji="1" lang="en-US" altLang="ja-JP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</a:rPr>
                <a:t>)</a:t>
              </a:r>
              <a:endPara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95" name="グループ化 94">
            <a:extLst>
              <a:ext uri="{FF2B5EF4-FFF2-40B4-BE49-F238E27FC236}">
                <a16:creationId xmlns:a16="http://schemas.microsoft.com/office/drawing/2014/main" id="{99670F32-B1AD-EEB0-18EE-2E8B904D7919}"/>
              </a:ext>
            </a:extLst>
          </p:cNvPr>
          <p:cNvGrpSpPr/>
          <p:nvPr/>
        </p:nvGrpSpPr>
        <p:grpSpPr>
          <a:xfrm>
            <a:off x="6712197" y="799146"/>
            <a:ext cx="1640994" cy="409783"/>
            <a:chOff x="545526" y="1170479"/>
            <a:chExt cx="1640994" cy="409783"/>
          </a:xfrm>
        </p:grpSpPr>
        <p:pic>
          <p:nvPicPr>
            <p:cNvPr id="96" name="図 95" descr="図形, 四角形&#10;&#10;自動的に生成された説明">
              <a:extLst>
                <a:ext uri="{FF2B5EF4-FFF2-40B4-BE49-F238E27FC236}">
                  <a16:creationId xmlns:a16="http://schemas.microsoft.com/office/drawing/2014/main" id="{49241433-014F-C381-FEC5-989A57FDA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360175">
              <a:off x="545526" y="1170479"/>
              <a:ext cx="1617751" cy="409783"/>
            </a:xfrm>
            <a:prstGeom prst="rect">
              <a:avLst/>
            </a:prstGeom>
          </p:spPr>
        </p:pic>
        <p:sp>
          <p:nvSpPr>
            <p:cNvPr id="97" name="正方形/長方形 96">
              <a:extLst>
                <a:ext uri="{FF2B5EF4-FFF2-40B4-BE49-F238E27FC236}">
                  <a16:creationId xmlns:a16="http://schemas.microsoft.com/office/drawing/2014/main" id="{5984AF25-2E35-D210-1A2D-F368CD95EC78}"/>
                </a:ext>
              </a:extLst>
            </p:cNvPr>
            <p:cNvSpPr/>
            <p:nvPr/>
          </p:nvSpPr>
          <p:spPr>
            <a:xfrm>
              <a:off x="565563" y="1238367"/>
              <a:ext cx="16209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6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eiryo" panose="020B0604030504040204" pitchFamily="34" charset="-128"/>
                  <a:ea typeface="Meiryo" panose="020B0604030504040204" pitchFamily="34" charset="-128"/>
                </a:rPr>
                <a:t>ご</a:t>
              </a:r>
              <a:r>
                <a: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</a:rPr>
                <a:t>担当者様</a:t>
              </a:r>
              <a:r>
                <a:rPr lang="ja-JP" altLang="en-US" sz="16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eiryo" panose="020B0604030504040204" pitchFamily="34" charset="-128"/>
                  <a:ea typeface="Meiryo" panose="020B0604030504040204" pitchFamily="34" charset="-128"/>
                </a:rPr>
                <a:t>の声</a:t>
              </a:r>
              <a:endPara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727002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1A313995C069AB4DB591D00E56ADBBAC" ma:contentTypeVersion="16" ma:contentTypeDescription="新しいドキュメントを作成します。" ma:contentTypeScope="" ma:versionID="268352c6408381edaa5f04d261301d10">
  <xsd:schema xmlns:xsd="http://www.w3.org/2001/XMLSchema" xmlns:xs="http://www.w3.org/2001/XMLSchema" xmlns:p="http://schemas.microsoft.com/office/2006/metadata/properties" xmlns:ns2="e328f08b-3499-495b-99a4-4b1f3ffc5be9" xmlns:ns3="b90e4c5d-0ed4-458f-abd8-4800e94b7842" targetNamespace="http://schemas.microsoft.com/office/2006/metadata/properties" ma:root="true" ma:fieldsID="6ac19418ee909fbb8338f82c2da64161" ns2:_="" ns3:_="">
    <xsd:import namespace="e328f08b-3499-495b-99a4-4b1f3ffc5be9"/>
    <xsd:import namespace="b90e4c5d-0ed4-458f-abd8-4800e94b78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28f08b-3499-495b-99a4-4b1f3ffc5b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画像タグ" ma:readOnly="false" ma:fieldId="{5cf76f15-5ced-4ddc-b409-7134ff3c332f}" ma:taxonomyMulti="true" ma:sspId="9b36e8ec-0a94-410c-a8aa-2e5263ae05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0e4c5d-0ed4-458f-abd8-4800e94b784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4295c56-fe0c-4e3f-bfd9-26dffbb2c021}" ma:internalName="TaxCatchAll" ma:showField="CatchAllData" ma:web="b90e4c5d-0ed4-458f-abd8-4800e94b78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99194F-B5F3-4B39-BA86-92E2417E0008}"/>
</file>

<file path=customXml/itemProps2.xml><?xml version="1.0" encoding="utf-8"?>
<ds:datastoreItem xmlns:ds="http://schemas.openxmlformats.org/officeDocument/2006/customXml" ds:itemID="{9C65550A-F3E3-4362-90B8-EBB076313575}"/>
</file>

<file path=docProps/app.xml><?xml version="1.0" encoding="utf-8"?>
<Properties xmlns="http://schemas.openxmlformats.org/officeDocument/2006/extended-properties" xmlns:vt="http://schemas.openxmlformats.org/officeDocument/2006/docPropsVTypes">
  <TotalTime>2036</TotalTime>
  <Words>188</Words>
  <Application>Microsoft Macintosh PowerPoint</Application>
  <PresentationFormat>ワイド画面</PresentationFormat>
  <Paragraphs>50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Meiryo</vt:lpstr>
      <vt:lpstr>游ゴシック</vt:lpstr>
      <vt:lpstr>Arial</vt:lpstr>
      <vt:lpstr>Calibri</vt:lpstr>
      <vt:lpstr>1_Office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neo sai7037</dc:creator>
  <cp:lastModifiedBy>EndoYuka</cp:lastModifiedBy>
  <cp:revision>40</cp:revision>
  <dcterms:created xsi:type="dcterms:W3CDTF">2023-06-26T02:55:59Z</dcterms:created>
  <dcterms:modified xsi:type="dcterms:W3CDTF">2023-07-04T07:36:36Z</dcterms:modified>
</cp:coreProperties>
</file>