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2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3F7F8"/>
    <a:srgbClr val="4F81BD"/>
    <a:srgbClr val="39A44A"/>
    <a:srgbClr val="FF9900"/>
    <a:srgbClr val="404040"/>
    <a:srgbClr val="002060"/>
    <a:srgbClr val="5B9BD5"/>
    <a:srgbClr val="B1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34" autoAdjust="0"/>
    <p:restoredTop sz="91361"/>
  </p:normalViewPr>
  <p:slideViewPr>
    <p:cSldViewPr snapToGrid="0">
      <p:cViewPr varScale="1">
        <p:scale>
          <a:sx n="116" d="100"/>
          <a:sy n="116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AFF37-7CF1-467D-AEB4-71D5344C5150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715A2-A4C8-45CD-B85F-40275EBAF1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34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1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902F097-103F-487D-9F2A-B5D2B1FD5A2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311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601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DBD04-5A1F-47F8-B014-FC29268E7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7DB169-213D-4F18-91E9-A41C35B28B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27195-E5F0-446B-BDFE-431F2FA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61F95-4390-4441-B9BE-1214570B2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A214A-82A3-4A67-99D1-41A0244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3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B7262A-1DD7-4370-80EB-355D90B96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2F9BD2-F8D2-4246-AA5B-C79E611FF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0F8B7-2A85-46F5-9220-213D7757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D75324-82C1-4A14-A35A-68C1D9EE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A7CC65-E18B-46F3-83EA-056AB3673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439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A311A62-AB87-42AD-9D87-B0A011C3E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915DAC-9C1C-4E79-8FD4-376A9A22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69E544-A40C-444C-9DF5-0FAE7123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E5DE6C-3E6A-4925-A090-2F10BBBA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971C0A-3467-46B2-890C-68F9681A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56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F3ADDD-71E2-4AD5-99EE-639927A5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624FB0-C94E-4072-9BEB-9BD419BFD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BDF8A7-AD28-43E9-926F-97A0F3A50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DBF6AC-E9FA-472E-BA0E-9DF8B3E7B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8D5826-7D15-437B-8D4F-68B74E26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47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970691-FE4B-4E97-8278-826BC1FAC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DBD55-3325-4AB5-BA6F-9749606DF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D7CB11-64FD-4736-9944-050AE850D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BA9FB0-2C4B-4FFB-990F-E770BBE8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296CA6-8F50-4083-8EB4-4B080AF83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75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AE1702-D03F-41C9-A165-131A2BDFD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9D6D2E-28EA-428F-90D0-314E6C7855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F18B7-D2ED-4AF7-938F-8B5A39E872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A4D96-DCF9-4C8B-9D02-D481C1ADF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5D4042-A8EC-4E9D-B1CB-1F9ACAFF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9482CA-1B40-4F06-8501-5710EDDF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20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D0CA2D-6B4E-4704-B885-CB403E5E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EB44DF0-7E7A-4D14-88A9-E9F41EC71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C29A8D-DCF4-4100-AF2B-420409230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F60117-1EED-45C8-84CC-DC8DBB51D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74925B-354B-4C3B-9555-357662C860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EE1552-20C4-41AB-B96A-2C528E4A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1D06477-86B2-4139-AFE0-09FFB74D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B641D2-AE04-426B-9B7F-748B16146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92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90B39-B554-4CED-80FC-FABC526E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816D76-16D8-451C-BB10-7B3CA61A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412AE0-E5A3-48A4-8522-186743FC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B4ECC7-4C4A-41C2-B390-3BF74695D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50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9423F88-1B2B-4D94-969D-B03A9D27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3CA0E3-681D-4A06-9365-2DC37E12F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29FD7B-91F5-4750-AC9A-E1465E64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79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4FF34-81D4-48D9-98A1-625B1302A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98C36D-E26E-454D-9FC8-E4F2AE1D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49C37ED-F3C6-4877-99EF-DD965A3DF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DAB1FF-A69C-4914-AB7C-BB3EA07E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7227BC-A6DD-4BE2-BEB6-B6ED578C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71C1FB-CE60-4A63-A077-7734F7D7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7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3821-6E61-4155-A8DA-80C58AEF9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69F386-AFA8-44DB-9BC7-2833D3ACA4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6B24AA-A35C-47E7-A473-859D8BDE4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163B31-F2E0-452F-8E5E-935581093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670C84-1DBD-4861-9B29-FE13A450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0AF08A-E635-4C44-BDF8-C6ACF4AF6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89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631689C-A431-4FDB-AC37-3AC05A375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90B1E2-8CED-4A53-8510-E46933477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269D-CCA6-41C9-BD75-46FF465D0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03DBC-6199-4802-BBB0-28A0F561FFB6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4E6FF8-4FDF-4DB9-8D3E-7466DE04E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044481-154D-4A0C-A267-096071010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254D8-7A6C-4355-8809-0F6A76C55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99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D494887F-E9D0-AF93-0426-27D33C50BD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8751" y="4674450"/>
            <a:ext cx="673051" cy="553776"/>
          </a:xfrm>
          <a:prstGeom prst="rect">
            <a:avLst/>
          </a:prstGeom>
        </p:spPr>
      </p:pic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5FD7C738-73DA-A20D-05C7-A2DABC8DA416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5871601" y="4951338"/>
            <a:ext cx="1317150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4" name="グループ化 303">
            <a:extLst>
              <a:ext uri="{FF2B5EF4-FFF2-40B4-BE49-F238E27FC236}">
                <a16:creationId xmlns:a16="http://schemas.microsoft.com/office/drawing/2014/main" id="{90B871F0-9EAC-58AD-6346-A611CC671751}"/>
              </a:ext>
            </a:extLst>
          </p:cNvPr>
          <p:cNvGrpSpPr/>
          <p:nvPr/>
        </p:nvGrpSpPr>
        <p:grpSpPr>
          <a:xfrm>
            <a:off x="6240741" y="4647320"/>
            <a:ext cx="502233" cy="567335"/>
            <a:chOff x="4561224" y="2961932"/>
            <a:chExt cx="137121" cy="169063"/>
          </a:xfrm>
        </p:grpSpPr>
        <p:sp>
          <p:nvSpPr>
            <p:cNvPr id="305" name="平行四辺形 304">
              <a:extLst>
                <a:ext uri="{FF2B5EF4-FFF2-40B4-BE49-F238E27FC236}">
                  <a16:creationId xmlns:a16="http://schemas.microsoft.com/office/drawing/2014/main" id="{CF833D31-4069-24F0-5FAB-FA36097F8B1D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06" name="図 305">
              <a:extLst>
                <a:ext uri="{FF2B5EF4-FFF2-40B4-BE49-F238E27FC236}">
                  <a16:creationId xmlns:a16="http://schemas.microsoft.com/office/drawing/2014/main" id="{8B38AA31-B108-A359-C772-79F80C02AD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6068899-BC3E-1E0C-F518-F7ED8168FE4D}"/>
              </a:ext>
            </a:extLst>
          </p:cNvPr>
          <p:cNvSpPr txBox="1"/>
          <p:nvPr/>
        </p:nvSpPr>
        <p:spPr>
          <a:xfrm>
            <a:off x="5969232" y="443723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FF99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メール通知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D5F2903C-56C0-5FAF-1EBB-D055806AAEA0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7861802" y="4951338"/>
            <a:ext cx="1154757" cy="0"/>
          </a:xfrm>
          <a:prstGeom prst="straightConnector1">
            <a:avLst/>
          </a:prstGeom>
          <a:ln w="28575">
            <a:solidFill>
              <a:srgbClr val="4F81B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5" name="グループ化 194">
            <a:extLst>
              <a:ext uri="{FF2B5EF4-FFF2-40B4-BE49-F238E27FC236}">
                <a16:creationId xmlns:a16="http://schemas.microsoft.com/office/drawing/2014/main" id="{55B5708B-0B68-4002-4F6B-2203B9D683AA}"/>
              </a:ext>
            </a:extLst>
          </p:cNvPr>
          <p:cNvGrpSpPr/>
          <p:nvPr/>
        </p:nvGrpSpPr>
        <p:grpSpPr>
          <a:xfrm>
            <a:off x="8193625" y="4673514"/>
            <a:ext cx="398340" cy="541142"/>
            <a:chOff x="7336391" y="2951822"/>
            <a:chExt cx="232247" cy="315506"/>
          </a:xfrm>
        </p:grpSpPr>
        <p:sp>
          <p:nvSpPr>
            <p:cNvPr id="194" name="平行四辺形 193">
              <a:extLst>
                <a:ext uri="{FF2B5EF4-FFF2-40B4-BE49-F238E27FC236}">
                  <a16:creationId xmlns:a16="http://schemas.microsoft.com/office/drawing/2014/main" id="{4259548E-D575-8200-A2F4-36EE61F1F99F}"/>
                </a:ext>
              </a:extLst>
            </p:cNvPr>
            <p:cNvSpPr/>
            <p:nvPr/>
          </p:nvSpPr>
          <p:spPr>
            <a:xfrm flipH="1">
              <a:off x="7344036" y="2971157"/>
              <a:ext cx="216027" cy="270353"/>
            </a:xfrm>
            <a:custGeom>
              <a:avLst/>
              <a:gdLst>
                <a:gd name="connsiteX0" fmla="*/ 0 w 219174"/>
                <a:gd name="connsiteY0" fmla="*/ 181770 h 181770"/>
                <a:gd name="connsiteX1" fmla="*/ 8861 w 219174"/>
                <a:gd name="connsiteY1" fmla="*/ 0 h 181770"/>
                <a:gd name="connsiteX2" fmla="*/ 219174 w 219174"/>
                <a:gd name="connsiteY2" fmla="*/ 0 h 181770"/>
                <a:gd name="connsiteX3" fmla="*/ 210313 w 219174"/>
                <a:gd name="connsiteY3" fmla="*/ 181770 h 181770"/>
                <a:gd name="connsiteX4" fmla="*/ 0 w 219174"/>
                <a:gd name="connsiteY4" fmla="*/ 181770 h 181770"/>
                <a:gd name="connsiteX0" fmla="*/ 13999 w 210313"/>
                <a:gd name="connsiteY0" fmla="*/ 198915 h 198915"/>
                <a:gd name="connsiteX1" fmla="*/ 0 w 210313"/>
                <a:gd name="connsiteY1" fmla="*/ 0 h 198915"/>
                <a:gd name="connsiteX2" fmla="*/ 210313 w 210313"/>
                <a:gd name="connsiteY2" fmla="*/ 0 h 198915"/>
                <a:gd name="connsiteX3" fmla="*/ 201452 w 210313"/>
                <a:gd name="connsiteY3" fmla="*/ 181770 h 198915"/>
                <a:gd name="connsiteX4" fmla="*/ 13999 w 210313"/>
                <a:gd name="connsiteY4" fmla="*/ 198915 h 198915"/>
                <a:gd name="connsiteX0" fmla="*/ 0 w 210601"/>
                <a:gd name="connsiteY0" fmla="*/ 184627 h 184627"/>
                <a:gd name="connsiteX1" fmla="*/ 288 w 210601"/>
                <a:gd name="connsiteY1" fmla="*/ 0 h 184627"/>
                <a:gd name="connsiteX2" fmla="*/ 210601 w 210601"/>
                <a:gd name="connsiteY2" fmla="*/ 0 h 184627"/>
                <a:gd name="connsiteX3" fmla="*/ 201740 w 210601"/>
                <a:gd name="connsiteY3" fmla="*/ 181770 h 184627"/>
                <a:gd name="connsiteX4" fmla="*/ 0 w 210601"/>
                <a:gd name="connsiteY4" fmla="*/ 184627 h 184627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10601 w 216027"/>
                <a:gd name="connsiteY2" fmla="*/ 0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51435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184627 h 250350"/>
                <a:gd name="connsiteX1" fmla="*/ 288 w 216027"/>
                <a:gd name="connsiteY1" fmla="*/ 0 h 250350"/>
                <a:gd name="connsiteX2" fmla="*/ 207743 w 216027"/>
                <a:gd name="connsiteY2" fmla="*/ 37147 h 250350"/>
                <a:gd name="connsiteX3" fmla="*/ 216027 w 216027"/>
                <a:gd name="connsiteY3" fmla="*/ 250350 h 250350"/>
                <a:gd name="connsiteX4" fmla="*/ 0 w 216027"/>
                <a:gd name="connsiteY4" fmla="*/ 184627 h 250350"/>
                <a:gd name="connsiteX0" fmla="*/ 0 w 216027"/>
                <a:gd name="connsiteY0" fmla="*/ 204630 h 270353"/>
                <a:gd name="connsiteX1" fmla="*/ 3145 w 216027"/>
                <a:gd name="connsiteY1" fmla="*/ 0 h 270353"/>
                <a:gd name="connsiteX2" fmla="*/ 207743 w 216027"/>
                <a:gd name="connsiteY2" fmla="*/ 57150 h 270353"/>
                <a:gd name="connsiteX3" fmla="*/ 216027 w 216027"/>
                <a:gd name="connsiteY3" fmla="*/ 270353 h 270353"/>
                <a:gd name="connsiteX4" fmla="*/ 0 w 216027"/>
                <a:gd name="connsiteY4" fmla="*/ 204630 h 270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27" h="270353">
                  <a:moveTo>
                    <a:pt x="0" y="204630"/>
                  </a:moveTo>
                  <a:cubicBezTo>
                    <a:pt x="1048" y="136420"/>
                    <a:pt x="2097" y="68210"/>
                    <a:pt x="3145" y="0"/>
                  </a:cubicBezTo>
                  <a:lnTo>
                    <a:pt x="207743" y="57150"/>
                  </a:lnTo>
                  <a:lnTo>
                    <a:pt x="216027" y="270353"/>
                  </a:lnTo>
                  <a:lnTo>
                    <a:pt x="0" y="2046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F3BEEF23-EED5-6995-FD50-505B4FD6CF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36391" y="2951822"/>
              <a:ext cx="232247" cy="315506"/>
            </a:xfrm>
            <a:prstGeom prst="rect">
              <a:avLst/>
            </a:prstGeom>
          </p:spPr>
        </p:pic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6104281-BAB8-C0D2-D92A-2D9BD444A932}"/>
              </a:ext>
            </a:extLst>
          </p:cNvPr>
          <p:cNvSpPr txBox="1"/>
          <p:nvPr/>
        </p:nvSpPr>
        <p:spPr>
          <a:xfrm>
            <a:off x="8000572" y="443723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電話通知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D45F1932-56F8-64EB-0F37-0D1E75348145}"/>
              </a:ext>
            </a:extLst>
          </p:cNvPr>
          <p:cNvSpPr/>
          <p:nvPr/>
        </p:nvSpPr>
        <p:spPr>
          <a:xfrm>
            <a:off x="1468788" y="4202367"/>
            <a:ext cx="1456414" cy="1456414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4932F923-3B37-4DA2-A64F-E73396810837}"/>
              </a:ext>
            </a:extLst>
          </p:cNvPr>
          <p:cNvSpPr/>
          <p:nvPr/>
        </p:nvSpPr>
        <p:spPr>
          <a:xfrm>
            <a:off x="974508" y="219060"/>
            <a:ext cx="6275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b="1" i="0" dirty="0">
                <a:solidFill>
                  <a:srgbClr val="404040"/>
                </a:solidFill>
                <a:effectLst/>
                <a:latin typeface="Meiryo" panose="020B0604030504040204" pitchFamily="34" charset="-128"/>
                <a:ea typeface="Meiryo" panose="020B0604030504040204" pitchFamily="34" charset="-128"/>
              </a:rPr>
              <a:t>ウイルス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監視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3AD82D-B815-4AA5-B389-DDB373F84E45}"/>
              </a:ext>
            </a:extLst>
          </p:cNvPr>
          <p:cNvSpPr/>
          <p:nvPr/>
        </p:nvSpPr>
        <p:spPr>
          <a:xfrm>
            <a:off x="-13149" y="6761481"/>
            <a:ext cx="12192000" cy="10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F09130A3-D7AA-4C1F-B7E2-F6231D79D410}"/>
              </a:ext>
            </a:extLst>
          </p:cNvPr>
          <p:cNvSpPr/>
          <p:nvPr/>
        </p:nvSpPr>
        <p:spPr>
          <a:xfrm>
            <a:off x="53268" y="6747621"/>
            <a:ext cx="1771319" cy="107722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Copyright© 2020</a:t>
            </a: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  <a:cs typeface="Times New Roman" panose="02020603050405020304" pitchFamily="18" charset="0"/>
              </a:rPr>
              <a:t>TowerHeartSolutions</a:t>
            </a:r>
            <a:endParaRPr kumimoji="1" lang="ja-JP" alt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711D6C8-4069-5048-7DC7-F25CB802E988}"/>
              </a:ext>
            </a:extLst>
          </p:cNvPr>
          <p:cNvSpPr/>
          <p:nvPr/>
        </p:nvSpPr>
        <p:spPr>
          <a:xfrm>
            <a:off x="1072274" y="57764"/>
            <a:ext cx="666849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100" normalizeH="0" noProof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導入事例</a:t>
            </a:r>
            <a:endParaRPr kumimoji="1" lang="ja-JP" altLang="en-US" sz="1200" b="1" i="0" u="none" strike="noStrike" kern="1200" cap="none" spc="100" normalizeH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4726A368-621D-47A3-9E6E-458A482B920F}"/>
              </a:ext>
            </a:extLst>
          </p:cNvPr>
          <p:cNvSpPr/>
          <p:nvPr/>
        </p:nvSpPr>
        <p:spPr>
          <a:xfrm flipV="1">
            <a:off x="223921" y="617595"/>
            <a:ext cx="11592000" cy="57600"/>
          </a:xfrm>
          <a:prstGeom prst="rect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60D6970-DB86-87D7-AA98-6C6EE33C70C7}"/>
              </a:ext>
            </a:extLst>
          </p:cNvPr>
          <p:cNvSpPr txBox="1"/>
          <p:nvPr/>
        </p:nvSpPr>
        <p:spPr>
          <a:xfrm>
            <a:off x="9453282" y="71832"/>
            <a:ext cx="2376936" cy="476726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事例</a:t>
            </a: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.214</a:t>
            </a:r>
          </a:p>
          <a:p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大手メーカ／売上</a:t>
            </a:r>
            <a:r>
              <a:rPr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2,500億</a:t>
            </a:r>
            <a:endParaRPr kumimoji="1" lang="ja-JP" altLang="en-US" sz="1400" b="1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11B6A6-24BB-6282-FD11-E8EE7A4F2B74}"/>
              </a:ext>
            </a:extLst>
          </p:cNvPr>
          <p:cNvSpPr txBox="1"/>
          <p:nvPr/>
        </p:nvSpPr>
        <p:spPr>
          <a:xfrm>
            <a:off x="417387" y="892874"/>
            <a:ext cx="6056076" cy="1614850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/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en-US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ホームページの改ざん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が発生、メールを見落として気付くまでに</a:t>
            </a:r>
            <a:r>
              <a:rPr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３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日掛かった。</a:t>
            </a:r>
          </a:p>
          <a:p>
            <a:pPr marL="17145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kumimoji="1" lang="en" altLang="ja-JP" sz="1400" b="1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1" lang="en" altLang="ja-JP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WEB</a:t>
            </a:r>
            <a:r>
              <a:rPr kumimoji="1"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改ざん検知ツールと併せてメルコルを導入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し、</a:t>
            </a:r>
            <a:r>
              <a:rPr kumimoji="1"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1"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改ざん時、即時気付ける仕組みづくりを構築。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7078CD-3A6A-C856-AE55-45B56E24DA70}"/>
              </a:ext>
            </a:extLst>
          </p:cNvPr>
          <p:cNvSpPr txBox="1"/>
          <p:nvPr/>
        </p:nvSpPr>
        <p:spPr>
          <a:xfrm>
            <a:off x="6880761" y="887464"/>
            <a:ext cx="4935160" cy="1328814"/>
          </a:xfrm>
          <a:prstGeom prst="roundRect">
            <a:avLst/>
          </a:prstGeom>
          <a:solidFill>
            <a:srgbClr val="F3F7F8"/>
          </a:solidFill>
        </p:spPr>
        <p:txBody>
          <a:bodyPr wrap="square" lIns="72000" tIns="360000" rIns="72000" bIns="72000" rtlCol="0">
            <a:spAutoFit/>
          </a:bodyPr>
          <a:lstStyle>
            <a:defPPr>
              <a:defRPr lang="ja-JP"/>
            </a:defPPr>
            <a:lvl1pPr marL="171450" indent="-171450">
              <a:lnSpc>
                <a:spcPct val="120000"/>
              </a:lnSpc>
              <a:buFont typeface="Arial" panose="020B0604020202020204" pitchFamily="34" charset="0"/>
              <a:buChar char="•"/>
              <a:defRPr sz="1400" b="1">
                <a:solidFill>
                  <a:srgbClr val="404040"/>
                </a:solidFill>
              </a:defRPr>
            </a:lvl1pPr>
          </a:lstStyle>
          <a:p>
            <a:r>
              <a:rPr lang="ja-JP" altLang="en-US" b="0" dirty="0">
                <a:latin typeface="Meiryo" panose="020B0604030504040204" pitchFamily="34" charset="-128"/>
                <a:ea typeface="Meiryo" panose="020B0604030504040204" pitchFamily="34" charset="-128"/>
              </a:rPr>
              <a:t>導入後まだ改ざんは発生していませんが、改ざんに気付ける体制づくりが出来て、</a:t>
            </a:r>
            <a:r>
              <a:rPr lang="ja-JP" altLang="en-US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大きなリスクヘッジに繋がってます。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358373B-2470-87B3-53E9-4469DD8049B6}"/>
              </a:ext>
            </a:extLst>
          </p:cNvPr>
          <p:cNvGrpSpPr/>
          <p:nvPr/>
        </p:nvGrpSpPr>
        <p:grpSpPr>
          <a:xfrm>
            <a:off x="6538942" y="1626967"/>
            <a:ext cx="321102" cy="264298"/>
            <a:chOff x="3192478" y="3018199"/>
            <a:chExt cx="520574" cy="443620"/>
          </a:xfrm>
        </p:grpSpPr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508939B2-87B1-1095-1A89-3E2C2B9953B7}"/>
                </a:ext>
              </a:extLst>
            </p:cNvPr>
            <p:cNvSpPr/>
            <p:nvPr/>
          </p:nvSpPr>
          <p:spPr>
            <a:xfrm rot="5400000">
              <a:off x="3159659" y="3051018"/>
              <a:ext cx="443620" cy="377982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16" name="二等辺三角形 15">
              <a:extLst>
                <a:ext uri="{FF2B5EF4-FFF2-40B4-BE49-F238E27FC236}">
                  <a16:creationId xmlns:a16="http://schemas.microsoft.com/office/drawing/2014/main" id="{C3879A0F-9381-22B9-7096-7FF0F7E90510}"/>
                </a:ext>
              </a:extLst>
            </p:cNvPr>
            <p:cNvSpPr/>
            <p:nvPr/>
          </p:nvSpPr>
          <p:spPr>
            <a:xfrm rot="5400000">
              <a:off x="3365059" y="3094000"/>
              <a:ext cx="410801" cy="285184"/>
            </a:xfrm>
            <a:prstGeom prst="triangle">
              <a:avLst/>
            </a:prstGeom>
            <a:gradFill>
              <a:gsLst>
                <a:gs pos="100000">
                  <a:srgbClr val="B4C9E3"/>
                </a:gs>
                <a:gs pos="0">
                  <a:srgbClr val="4F81BD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A599EE2B-A835-EA22-1B23-F218BBF90948}"/>
              </a:ext>
            </a:extLst>
          </p:cNvPr>
          <p:cNvSpPr/>
          <p:nvPr/>
        </p:nvSpPr>
        <p:spPr>
          <a:xfrm>
            <a:off x="4426603" y="4716262"/>
            <a:ext cx="1390123" cy="502409"/>
          </a:xfrm>
          <a:prstGeom prst="roundRect">
            <a:avLst>
              <a:gd name="adj" fmla="val 8611"/>
            </a:avLst>
          </a:prstGeom>
          <a:solidFill>
            <a:srgbClr val="39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WEB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改ざん</a:t>
            </a:r>
            <a:endParaRPr lang="en-US" altLang="ja-JP" sz="1400" b="1" dirty="0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感知ソフト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3" name="図 322" descr="文字が書かれている&#10;&#10;中程度の精度で自動的に生成された説明">
            <a:extLst>
              <a:ext uri="{FF2B5EF4-FFF2-40B4-BE49-F238E27FC236}">
                <a16:creationId xmlns:a16="http://schemas.microsoft.com/office/drawing/2014/main" id="{1E9E32BB-3E99-CC5E-43DF-69F847573D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130" y="53108"/>
            <a:ext cx="651378" cy="517483"/>
          </a:xfrm>
          <a:prstGeom prst="rect">
            <a:avLst/>
          </a:prstGeom>
        </p:spPr>
      </p:pic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F438E08-CB90-9EB5-C97A-E3D31839D4FE}"/>
              </a:ext>
            </a:extLst>
          </p:cNvPr>
          <p:cNvSpPr txBox="1"/>
          <p:nvPr/>
        </p:nvSpPr>
        <p:spPr>
          <a:xfrm>
            <a:off x="3688524" y="4726602"/>
            <a:ext cx="492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感知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9" name="図 18" descr="スーツを着た男性&#10;&#10;自動的に生成された説明">
            <a:extLst>
              <a:ext uri="{FF2B5EF4-FFF2-40B4-BE49-F238E27FC236}">
                <a16:creationId xmlns:a16="http://schemas.microsoft.com/office/drawing/2014/main" id="{E8C24528-5389-1F7C-A875-505C8DECFB6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0813719" y="707468"/>
            <a:ext cx="917011" cy="611342"/>
          </a:xfrm>
          <a:prstGeom prst="rect">
            <a:avLst/>
          </a:prstGeom>
        </p:spPr>
      </p:pic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105F00B0-670C-439C-CB5A-AD0B013EA73F}"/>
              </a:ext>
            </a:extLst>
          </p:cNvPr>
          <p:cNvGrpSpPr/>
          <p:nvPr/>
        </p:nvGrpSpPr>
        <p:grpSpPr>
          <a:xfrm>
            <a:off x="2868490" y="4562144"/>
            <a:ext cx="721365" cy="769323"/>
            <a:chOff x="1418945" y="4294282"/>
            <a:chExt cx="721365" cy="769323"/>
          </a:xfrm>
        </p:grpSpPr>
        <p:sp>
          <p:nvSpPr>
            <p:cNvPr id="57" name="星: 10 pt 53">
              <a:extLst>
                <a:ext uri="{FF2B5EF4-FFF2-40B4-BE49-F238E27FC236}">
                  <a16:creationId xmlns:a16="http://schemas.microsoft.com/office/drawing/2014/main" id="{CFF423A5-CA25-76FB-F2FF-4C0D72FBC1F1}"/>
                </a:ext>
              </a:extLst>
            </p:cNvPr>
            <p:cNvSpPr/>
            <p:nvPr/>
          </p:nvSpPr>
          <p:spPr>
            <a:xfrm>
              <a:off x="1418945" y="4294282"/>
              <a:ext cx="721365" cy="769323"/>
            </a:xfrm>
            <a:prstGeom prst="star10">
              <a:avLst>
                <a:gd name="adj" fmla="val 29787"/>
                <a:gd name="hf" fmla="val 10514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95EB4F94-7930-702F-EF19-7067B027CC6F}"/>
                </a:ext>
              </a:extLst>
            </p:cNvPr>
            <p:cNvSpPr txBox="1"/>
            <p:nvPr/>
          </p:nvSpPr>
          <p:spPr>
            <a:xfrm>
              <a:off x="1456463" y="4556387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改ざん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pic>
        <p:nvPicPr>
          <p:cNvPr id="91" name="図 90" descr="スーツを着た男性&#10;&#10;自動的に生成された説明">
            <a:extLst>
              <a:ext uri="{FF2B5EF4-FFF2-40B4-BE49-F238E27FC236}">
                <a16:creationId xmlns:a16="http://schemas.microsoft.com/office/drawing/2014/main" id="{3A1AABB6-EB9D-EE16-0B10-B42831F195BD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29671" y="4167799"/>
            <a:ext cx="1094252" cy="1251145"/>
          </a:xfrm>
          <a:prstGeom prst="rect">
            <a:avLst/>
          </a:prstGeom>
        </p:spPr>
      </p:pic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CEBB75BF-56B7-4866-8E39-A28DF975D45B}"/>
              </a:ext>
            </a:extLst>
          </p:cNvPr>
          <p:cNvCxnSpPr>
            <a:cxnSpLocks/>
            <a:stCxn id="55" idx="3"/>
            <a:endCxn id="125" idx="1"/>
          </p:cNvCxnSpPr>
          <p:nvPr/>
        </p:nvCxnSpPr>
        <p:spPr>
          <a:xfrm>
            <a:off x="3552339" y="4962749"/>
            <a:ext cx="874264" cy="4718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楕円 23">
            <a:extLst>
              <a:ext uri="{FF2B5EF4-FFF2-40B4-BE49-F238E27FC236}">
                <a16:creationId xmlns:a16="http://schemas.microsoft.com/office/drawing/2014/main" id="{3D5E0CB4-3D91-DF30-5D9A-1410E0C850C5}"/>
              </a:ext>
            </a:extLst>
          </p:cNvPr>
          <p:cNvSpPr/>
          <p:nvPr/>
        </p:nvSpPr>
        <p:spPr>
          <a:xfrm>
            <a:off x="1471986" y="2442051"/>
            <a:ext cx="1456414" cy="1456414"/>
          </a:xfrm>
          <a:prstGeom prst="ellipse">
            <a:avLst/>
          </a:prstGeom>
          <a:solidFill>
            <a:srgbClr val="F3F7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3AF0C0C6-B189-9669-4A37-1C1B497FB0E1}"/>
              </a:ext>
            </a:extLst>
          </p:cNvPr>
          <p:cNvSpPr txBox="1"/>
          <p:nvPr/>
        </p:nvSpPr>
        <p:spPr>
          <a:xfrm>
            <a:off x="1584640" y="2580297"/>
            <a:ext cx="1231106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ホームページ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72" name="グループ化 71">
            <a:extLst>
              <a:ext uri="{FF2B5EF4-FFF2-40B4-BE49-F238E27FC236}">
                <a16:creationId xmlns:a16="http://schemas.microsoft.com/office/drawing/2014/main" id="{179D748B-C548-35E7-CB2C-D193904F085E}"/>
              </a:ext>
            </a:extLst>
          </p:cNvPr>
          <p:cNvGrpSpPr/>
          <p:nvPr/>
        </p:nvGrpSpPr>
        <p:grpSpPr>
          <a:xfrm>
            <a:off x="2868490" y="2791217"/>
            <a:ext cx="721365" cy="769323"/>
            <a:chOff x="1418945" y="4294282"/>
            <a:chExt cx="721365" cy="769323"/>
          </a:xfrm>
        </p:grpSpPr>
        <p:sp>
          <p:nvSpPr>
            <p:cNvPr id="73" name="星: 10 pt 53">
              <a:extLst>
                <a:ext uri="{FF2B5EF4-FFF2-40B4-BE49-F238E27FC236}">
                  <a16:creationId xmlns:a16="http://schemas.microsoft.com/office/drawing/2014/main" id="{C3CCCE4D-FFF5-9DC6-A2D1-FB23ED69B7A7}"/>
                </a:ext>
              </a:extLst>
            </p:cNvPr>
            <p:cNvSpPr/>
            <p:nvPr/>
          </p:nvSpPr>
          <p:spPr>
            <a:xfrm>
              <a:off x="1418945" y="4294282"/>
              <a:ext cx="721365" cy="769323"/>
            </a:xfrm>
            <a:prstGeom prst="star10">
              <a:avLst>
                <a:gd name="adj" fmla="val 29787"/>
                <a:gd name="hf" fmla="val 105146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CA7E4BDA-395D-2652-0F5C-EE7E6E1A68A3}"/>
                </a:ext>
              </a:extLst>
            </p:cNvPr>
            <p:cNvSpPr txBox="1"/>
            <p:nvPr/>
          </p:nvSpPr>
          <p:spPr>
            <a:xfrm>
              <a:off x="1456463" y="4556387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改ざん</a:t>
              </a:r>
              <a:endPara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209884E4-214A-1049-EC5E-4642A2A55624}"/>
              </a:ext>
            </a:extLst>
          </p:cNvPr>
          <p:cNvSpPr txBox="1"/>
          <p:nvPr/>
        </p:nvSpPr>
        <p:spPr>
          <a:xfrm>
            <a:off x="6661870" y="2690201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見落として、気付くまでに</a:t>
            </a:r>
            <a:endParaRPr lang="en-US" altLang="ja-JP" sz="1400" b="1" dirty="0">
              <a:solidFill>
                <a:srgbClr val="C000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数日経過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0BC1BF7C-8B7D-0249-81BC-A5954DFA09D2}"/>
              </a:ext>
            </a:extLst>
          </p:cNvPr>
          <p:cNvCxnSpPr>
            <a:cxnSpLocks/>
            <a:stCxn id="74" idx="3"/>
            <a:endCxn id="8" idx="1"/>
          </p:cNvCxnSpPr>
          <p:nvPr/>
        </p:nvCxnSpPr>
        <p:spPr>
          <a:xfrm>
            <a:off x="3552339" y="3191822"/>
            <a:ext cx="821742" cy="12249"/>
          </a:xfrm>
          <a:prstGeom prst="straightConnector1">
            <a:avLst/>
          </a:prstGeom>
          <a:ln w="28575">
            <a:solidFill>
              <a:srgbClr val="C00000"/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3D269263-5132-BFF2-D5E3-A31441ED284F}"/>
              </a:ext>
            </a:extLst>
          </p:cNvPr>
          <p:cNvSpPr txBox="1"/>
          <p:nvPr/>
        </p:nvSpPr>
        <p:spPr>
          <a:xfrm>
            <a:off x="9278205" y="4113060"/>
            <a:ext cx="615553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52CC7A3-466A-8F7F-3C57-AE3BB3518FD7}"/>
              </a:ext>
            </a:extLst>
          </p:cNvPr>
          <p:cNvSpPr txBox="1"/>
          <p:nvPr/>
        </p:nvSpPr>
        <p:spPr>
          <a:xfrm>
            <a:off x="9278205" y="2342133"/>
            <a:ext cx="615553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>
                <a:solidFill>
                  <a:srgbClr val="00206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担当者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108" name="図 107" descr="図形, 四角形&#10;&#10;自動的に生成された説明">
            <a:extLst>
              <a:ext uri="{FF2B5EF4-FFF2-40B4-BE49-F238E27FC236}">
                <a16:creationId xmlns:a16="http://schemas.microsoft.com/office/drawing/2014/main" id="{E3099767-7971-F91C-EC06-3DA43E96C8F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436286" y="3053691"/>
            <a:ext cx="1020899" cy="368300"/>
          </a:xfrm>
          <a:prstGeom prst="rect">
            <a:avLst/>
          </a:prstGeom>
        </p:spPr>
      </p:pic>
      <p:pic>
        <p:nvPicPr>
          <p:cNvPr id="110" name="図 109" descr="図形, 四角形&#10;&#10;自動的に生成された説明">
            <a:extLst>
              <a:ext uri="{FF2B5EF4-FFF2-40B4-BE49-F238E27FC236}">
                <a16:creationId xmlns:a16="http://schemas.microsoft.com/office/drawing/2014/main" id="{A576EDF9-09A6-8EC8-FE8C-F3C8324C158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0000">
            <a:off x="436287" y="4882491"/>
            <a:ext cx="1020899" cy="368300"/>
          </a:xfrm>
          <a:prstGeom prst="rect">
            <a:avLst/>
          </a:prstGeom>
        </p:spPr>
      </p:pic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E8C3A67F-E736-31DD-BB5E-705BE7753F85}"/>
              </a:ext>
            </a:extLst>
          </p:cNvPr>
          <p:cNvSpPr/>
          <p:nvPr/>
        </p:nvSpPr>
        <p:spPr>
          <a:xfrm>
            <a:off x="542200" y="3076105"/>
            <a:ext cx="8198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導入前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985F350E-4A76-DDE5-5C16-569B48EA3F72}"/>
              </a:ext>
            </a:extLst>
          </p:cNvPr>
          <p:cNvSpPr/>
          <p:nvPr/>
        </p:nvSpPr>
        <p:spPr>
          <a:xfrm>
            <a:off x="542200" y="4904905"/>
            <a:ext cx="8002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導入後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3" name="四角形: 角を丸くする 97">
            <a:extLst>
              <a:ext uri="{FF2B5EF4-FFF2-40B4-BE49-F238E27FC236}">
                <a16:creationId xmlns:a16="http://schemas.microsoft.com/office/drawing/2014/main" id="{E391124A-3558-9CB2-E77C-AADE7CD4DF21}"/>
              </a:ext>
            </a:extLst>
          </p:cNvPr>
          <p:cNvSpPr/>
          <p:nvPr/>
        </p:nvSpPr>
        <p:spPr>
          <a:xfrm>
            <a:off x="10234164" y="4552374"/>
            <a:ext cx="1489819" cy="670402"/>
          </a:xfrm>
          <a:prstGeom prst="wedgeRoundRectCallout">
            <a:avLst>
              <a:gd name="adj1" fmla="val -59679"/>
              <a:gd name="adj2" fmla="val -22700"/>
              <a:gd name="adj3" fmla="val 16667"/>
            </a:avLst>
          </a:prstGeom>
          <a:solidFill>
            <a:srgbClr val="FFC000">
              <a:alpha val="50014"/>
            </a:srgbClr>
          </a:solidFill>
        </p:spPr>
        <p:txBody>
          <a:bodyPr wrap="square" lIns="72000" tIns="72000" rIns="72000" bIns="3600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すぐに改ざんに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prstClr val="black">
                    <a:lumMod val="75000"/>
                    <a:lumOff val="25000"/>
                  </a:prst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気付ける仕組みが</a:t>
            </a:r>
            <a:endParaRPr lang="en-US" altLang="ja-JP" sz="1050" b="1" dirty="0">
              <a:solidFill>
                <a:prstClr val="black">
                  <a:lumMod val="75000"/>
                  <a:lumOff val="25000"/>
                </a:prst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できて安心！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B67AA485-7E75-37F0-5174-58CF86C4D383}"/>
              </a:ext>
            </a:extLst>
          </p:cNvPr>
          <p:cNvSpPr txBox="1"/>
          <p:nvPr/>
        </p:nvSpPr>
        <p:spPr>
          <a:xfrm>
            <a:off x="2718076" y="6134356"/>
            <a:ext cx="5947678" cy="504209"/>
          </a:xfrm>
          <a:prstGeom prst="roundRect">
            <a:avLst/>
          </a:prstGeom>
          <a:solidFill>
            <a:srgbClr val="F3F7F8"/>
          </a:solidFill>
          <a:effectLst>
            <a:outerShdw blurRad="25400" dist="25400" dir="2700000" algn="tl" rotWithShape="0">
              <a:prstClr val="black">
                <a:alpha val="19907"/>
              </a:prstClr>
            </a:outerShdw>
          </a:effectLst>
        </p:spPr>
        <p:txBody>
          <a:bodyPr wrap="square" lIns="180000" tIns="54000" rIns="72000" bIns="468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ビジネスライト</a:t>
            </a:r>
            <a:r>
              <a:rPr lang="en-US" altLang="ja-JP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(月払) </a:t>
            </a:r>
            <a:r>
              <a:rPr lang="en-US" altLang="ja-JP" sz="2000" b="1">
                <a:solidFill>
                  <a:srgbClr val="4F81B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6,980</a:t>
            </a:r>
            <a:r>
              <a:rPr lang="en-US" altLang="ja-JP" sz="20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円/月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（年払いの場合</a:t>
            </a:r>
            <a:r>
              <a:rPr lang="en-US" altLang="ja-JP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1400" b="1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5,980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円</a:t>
            </a:r>
            <a:r>
              <a:rPr lang="en-US" altLang="ja-JP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/</a:t>
            </a:r>
            <a:r>
              <a:rPr lang="ja-JP" altLang="en-US" sz="120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月換算）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1D343AC7-F144-12AE-51EB-B6E66B375CCF}"/>
              </a:ext>
            </a:extLst>
          </p:cNvPr>
          <p:cNvGrpSpPr/>
          <p:nvPr/>
        </p:nvGrpSpPr>
        <p:grpSpPr>
          <a:xfrm>
            <a:off x="1193472" y="6199309"/>
            <a:ext cx="1617751" cy="409783"/>
            <a:chOff x="3288167" y="6099164"/>
            <a:chExt cx="1617751" cy="409783"/>
          </a:xfrm>
        </p:grpSpPr>
        <p:pic>
          <p:nvPicPr>
            <p:cNvPr id="117" name="図 116" descr="図形, 四角形&#10;&#10;自動的に生成された説明">
              <a:extLst>
                <a:ext uri="{FF2B5EF4-FFF2-40B4-BE49-F238E27FC236}">
                  <a16:creationId xmlns:a16="http://schemas.microsoft.com/office/drawing/2014/main" id="{204B9A52-4B2A-83A0-1043-AC4357EA0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438267">
              <a:off x="3288167" y="6099164"/>
              <a:ext cx="1617751" cy="409783"/>
            </a:xfrm>
            <a:prstGeom prst="rect">
              <a:avLst/>
            </a:prstGeom>
          </p:spPr>
        </p:pic>
        <p:sp>
          <p:nvSpPr>
            <p:cNvPr id="118" name="正方形/長方形 117">
              <a:extLst>
                <a:ext uri="{FF2B5EF4-FFF2-40B4-BE49-F238E27FC236}">
                  <a16:creationId xmlns:a16="http://schemas.microsoft.com/office/drawing/2014/main" id="{C3556AA2-1CDA-D103-6F83-F1EC44BBE774}"/>
                </a:ext>
              </a:extLst>
            </p:cNvPr>
            <p:cNvSpPr/>
            <p:nvPr/>
          </p:nvSpPr>
          <p:spPr>
            <a:xfrm>
              <a:off x="3417875" y="6151515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ご利用プラン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15FFF24-2064-0BB4-D05B-11D7790583AD}"/>
              </a:ext>
            </a:extLst>
          </p:cNvPr>
          <p:cNvSpPr/>
          <p:nvPr/>
        </p:nvSpPr>
        <p:spPr>
          <a:xfrm>
            <a:off x="4374081" y="2952866"/>
            <a:ext cx="1390123" cy="502409"/>
          </a:xfrm>
          <a:prstGeom prst="roundRect">
            <a:avLst>
              <a:gd name="adj" fmla="val 8611"/>
            </a:avLst>
          </a:prstGeom>
          <a:solidFill>
            <a:srgbClr val="39A4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WEB</a:t>
            </a: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改ざん</a:t>
            </a:r>
            <a:endParaRPr lang="en-US" altLang="ja-JP" sz="1400" b="1" dirty="0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感知ソフト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558212A-CC71-F9EE-5182-2EC724A2378B}"/>
              </a:ext>
            </a:extLst>
          </p:cNvPr>
          <p:cNvSpPr txBox="1"/>
          <p:nvPr/>
        </p:nvSpPr>
        <p:spPr>
          <a:xfrm>
            <a:off x="3735746" y="2802009"/>
            <a:ext cx="4924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>
                <a:solidFill>
                  <a:srgbClr val="C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感知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FFC6BC2-000D-8853-F1A0-75FA60164848}"/>
              </a:ext>
            </a:extLst>
          </p:cNvPr>
          <p:cNvSpPr txBox="1"/>
          <p:nvPr/>
        </p:nvSpPr>
        <p:spPr>
          <a:xfrm>
            <a:off x="8987992" y="5704010"/>
            <a:ext cx="2327060" cy="966845"/>
          </a:xfrm>
          <a:prstGeom prst="roundRect">
            <a:avLst/>
          </a:prstGeom>
          <a:solidFill>
            <a:srgbClr val="4F81BD">
              <a:alpha val="20000"/>
            </a:srgbClr>
          </a:solidFill>
        </p:spPr>
        <p:txBody>
          <a:bodyPr wrap="square" lIns="72000" tIns="36000" rIns="72000" bIns="72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※</a:t>
            </a:r>
            <a:r>
              <a:rPr lang="ja-JP" altLang="en-US" sz="1400" dirty="0">
                <a:solidFill>
                  <a:srgbClr val="40404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ウイルス監視等にも利用し、連絡先が同じであれば１契約で可能です。</a:t>
            </a:r>
            <a:endParaRPr kumimoji="1" lang="ja-JP" altLang="en-US" sz="1400" dirty="0">
              <a:solidFill>
                <a:srgbClr val="40404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5" name="図 24" descr="白いバックグラウンドの前に立っている女性&#10;&#10;中程度の精度で自動的に生成された説明">
            <a:extLst>
              <a:ext uri="{FF2B5EF4-FFF2-40B4-BE49-F238E27FC236}">
                <a16:creationId xmlns:a16="http://schemas.microsoft.com/office/drawing/2014/main" id="{09D9CD9A-0FD3-6F7F-E53D-F0B70B0F9848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34296" y="5529552"/>
            <a:ext cx="805988" cy="1040721"/>
          </a:xfrm>
          <a:prstGeom prst="rect">
            <a:avLst/>
          </a:prstGeom>
        </p:spPr>
      </p:pic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B90C0C0E-038B-0E48-3F3F-C9008886B5E5}"/>
              </a:ext>
            </a:extLst>
          </p:cNvPr>
          <p:cNvCxnSpPr>
            <a:cxnSpLocks/>
          </p:cNvCxnSpPr>
          <p:nvPr/>
        </p:nvCxnSpPr>
        <p:spPr>
          <a:xfrm>
            <a:off x="5793987" y="3203374"/>
            <a:ext cx="3235684" cy="0"/>
          </a:xfrm>
          <a:prstGeom prst="straightConnector1">
            <a:avLst/>
          </a:prstGeom>
          <a:ln w="28575">
            <a:solidFill>
              <a:srgbClr val="FF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89056C6F-D95D-F6C1-A4C2-D6F7ACFD021C}"/>
              </a:ext>
            </a:extLst>
          </p:cNvPr>
          <p:cNvGrpSpPr/>
          <p:nvPr/>
        </p:nvGrpSpPr>
        <p:grpSpPr>
          <a:xfrm>
            <a:off x="6195168" y="2940508"/>
            <a:ext cx="502233" cy="567335"/>
            <a:chOff x="4561224" y="2961932"/>
            <a:chExt cx="137121" cy="169063"/>
          </a:xfrm>
        </p:grpSpPr>
        <p:sp>
          <p:nvSpPr>
            <p:cNvPr id="30" name="平行四辺形 29">
              <a:extLst>
                <a:ext uri="{FF2B5EF4-FFF2-40B4-BE49-F238E27FC236}">
                  <a16:creationId xmlns:a16="http://schemas.microsoft.com/office/drawing/2014/main" id="{4625D1C8-FBED-6314-C9C6-B4F5E7557404}"/>
                </a:ext>
              </a:extLst>
            </p:cNvPr>
            <p:cNvSpPr/>
            <p:nvPr/>
          </p:nvSpPr>
          <p:spPr>
            <a:xfrm rot="519871" flipH="1">
              <a:off x="4564087" y="2994461"/>
              <a:ext cx="131229" cy="107000"/>
            </a:xfrm>
            <a:prstGeom prst="parallelogram">
              <a:avLst>
                <a:gd name="adj" fmla="val 2292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C890E60E-B41B-F919-D048-7BD690CFAC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" t="1" r="4764" b="-1"/>
            <a:stretch/>
          </p:blipFill>
          <p:spPr>
            <a:xfrm>
              <a:off x="4561224" y="2961932"/>
              <a:ext cx="137121" cy="169063"/>
            </a:xfrm>
            <a:prstGeom prst="rect">
              <a:avLst/>
            </a:prstGeom>
          </p:spPr>
        </p:pic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D743018D-37E6-D455-25D8-37C8675DEF47}"/>
              </a:ext>
            </a:extLst>
          </p:cNvPr>
          <p:cNvGrpSpPr/>
          <p:nvPr/>
        </p:nvGrpSpPr>
        <p:grpSpPr>
          <a:xfrm>
            <a:off x="7873075" y="3986196"/>
            <a:ext cx="1079143" cy="413835"/>
            <a:chOff x="7663629" y="3871045"/>
            <a:chExt cx="1079143" cy="413835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7481F60F-A5D2-895D-85F6-0E162B6F192C}"/>
                </a:ext>
              </a:extLst>
            </p:cNvPr>
            <p:cNvSpPr/>
            <p:nvPr/>
          </p:nvSpPr>
          <p:spPr>
            <a:xfrm>
              <a:off x="7715222" y="3871045"/>
              <a:ext cx="1008610" cy="413835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A9BCCF3-BC0D-C2AC-055B-E971D8CF4EF3}"/>
                </a:ext>
              </a:extLst>
            </p:cNvPr>
            <p:cNvSpPr txBox="1"/>
            <p:nvPr/>
          </p:nvSpPr>
          <p:spPr>
            <a:xfrm>
              <a:off x="7663629" y="3916711"/>
              <a:ext cx="10791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ja-JP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30</a:t>
              </a:r>
              <a:r>
                <a:rPr lang="ja-JP" altLang="en-US" sz="1600" b="1" dirty="0">
                  <a:solidFill>
                    <a:schemeClr val="bg1"/>
                  </a:solidFill>
                  <a:latin typeface="Meiryo" panose="020B0604030504040204" pitchFamily="34" charset="-128"/>
                  <a:ea typeface="Meiryo" panose="020B0604030504040204" pitchFamily="34" charset="-128"/>
                </a:rPr>
                <a:t>秒以内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sp>
        <p:nvSpPr>
          <p:cNvPr id="40" name="爆発 2 39">
            <a:extLst>
              <a:ext uri="{FF2B5EF4-FFF2-40B4-BE49-F238E27FC236}">
                <a16:creationId xmlns:a16="http://schemas.microsoft.com/office/drawing/2014/main" id="{1A1DCEA7-B4F5-2CC6-F6B6-F0DDB0D142FE}"/>
              </a:ext>
            </a:extLst>
          </p:cNvPr>
          <p:cNvSpPr/>
          <p:nvPr/>
        </p:nvSpPr>
        <p:spPr>
          <a:xfrm>
            <a:off x="9548839" y="2602242"/>
            <a:ext cx="744909" cy="543488"/>
          </a:xfrm>
          <a:prstGeom prst="irregularSeal2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8" name="図 27" descr="ノートパソコンを使用しているスーツを着た男性&#10;&#10;中程度の精度で自動的に生成された説明">
            <a:extLst>
              <a:ext uri="{FF2B5EF4-FFF2-40B4-BE49-F238E27FC236}">
                <a16:creationId xmlns:a16="http://schemas.microsoft.com/office/drawing/2014/main" id="{21D9FB60-586A-0781-CDD7-7235CAD0A61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60075" y="2594439"/>
            <a:ext cx="1174570" cy="907004"/>
          </a:xfrm>
          <a:prstGeom prst="rect">
            <a:avLst/>
          </a:prstGeom>
        </p:spPr>
      </p:pic>
      <p:pic>
        <p:nvPicPr>
          <p:cNvPr id="43" name="図 42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6AC30CDB-EBA4-22E3-F3FD-03D239FD8A00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7116" y="2915063"/>
            <a:ext cx="1055483" cy="9309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768FFB0-68BB-0851-48BE-42E060059FA1}"/>
              </a:ext>
            </a:extLst>
          </p:cNvPr>
          <p:cNvSpPr txBox="1"/>
          <p:nvPr/>
        </p:nvSpPr>
        <p:spPr>
          <a:xfrm>
            <a:off x="1580117" y="4288807"/>
            <a:ext cx="1231106" cy="33855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rPr>
              <a:t>ホームページ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45" name="図 44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D2F00FC9-B718-78DF-E6E1-2C7FD03081A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2593" y="4623573"/>
            <a:ext cx="1055483" cy="9309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CCE7B672-5785-EE62-7E32-A3672E3E4361}"/>
              </a:ext>
            </a:extLst>
          </p:cNvPr>
          <p:cNvGrpSpPr/>
          <p:nvPr/>
        </p:nvGrpSpPr>
        <p:grpSpPr>
          <a:xfrm>
            <a:off x="343243" y="806017"/>
            <a:ext cx="1617751" cy="409783"/>
            <a:chOff x="545526" y="1170479"/>
            <a:chExt cx="1617751" cy="409783"/>
          </a:xfrm>
        </p:grpSpPr>
        <p:pic>
          <p:nvPicPr>
            <p:cNvPr id="47" name="図 46" descr="図形, 四角形&#10;&#10;自動的に生成された説明">
              <a:extLst>
                <a:ext uri="{FF2B5EF4-FFF2-40B4-BE49-F238E27FC236}">
                  <a16:creationId xmlns:a16="http://schemas.microsoft.com/office/drawing/2014/main" id="{901F4369-2600-0CDE-1925-D3E223D63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ED0442C7-AA9A-B06E-8D66-CBF6609C775A}"/>
                </a:ext>
              </a:extLst>
            </p:cNvPr>
            <p:cNvSpPr/>
            <p:nvPr/>
          </p:nvSpPr>
          <p:spPr>
            <a:xfrm>
              <a:off x="618657" y="1238367"/>
              <a:ext cx="146386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導入背景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(</a:t>
              </a:r>
              <a:r>
                <a:rPr kumimoji="1" lang="en-US" altLang="ja-JP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課題</a:t>
              </a:r>
              <a:r>
                <a:rPr kumimoji="1" lang="en-US" altLang="ja-JP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)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6A911A75-D632-9088-A651-AEC6C8D745DB}"/>
              </a:ext>
            </a:extLst>
          </p:cNvPr>
          <p:cNvGrpSpPr/>
          <p:nvPr/>
        </p:nvGrpSpPr>
        <p:grpSpPr>
          <a:xfrm>
            <a:off x="6712197" y="799146"/>
            <a:ext cx="1640994" cy="409783"/>
            <a:chOff x="545526" y="1170479"/>
            <a:chExt cx="1640994" cy="409783"/>
          </a:xfrm>
        </p:grpSpPr>
        <p:pic>
          <p:nvPicPr>
            <p:cNvPr id="51" name="図 50" descr="図形, 四角形&#10;&#10;自動的に生成された説明">
              <a:extLst>
                <a:ext uri="{FF2B5EF4-FFF2-40B4-BE49-F238E27FC236}">
                  <a16:creationId xmlns:a16="http://schemas.microsoft.com/office/drawing/2014/main" id="{3F635F55-06A6-F0AF-B264-3821895C7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360175">
              <a:off x="545526" y="1170479"/>
              <a:ext cx="1617751" cy="409783"/>
            </a:xfrm>
            <a:prstGeom prst="rect">
              <a:avLst/>
            </a:prstGeom>
          </p:spPr>
        </p:pic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8A0A4712-B55E-936C-6CDC-9D11423706A4}"/>
                </a:ext>
              </a:extLst>
            </p:cNvPr>
            <p:cNvSpPr/>
            <p:nvPr/>
          </p:nvSpPr>
          <p:spPr>
            <a:xfrm>
              <a:off x="565563" y="1238367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ご</a:t>
              </a: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uLnTx/>
                  <a:uFillTx/>
                  <a:latin typeface="Meiryo" panose="020B0604030504040204" pitchFamily="34" charset="-128"/>
                  <a:ea typeface="Meiryo" panose="020B0604030504040204" pitchFamily="34" charset="-128"/>
                </a:rPr>
                <a:t>担当者様</a:t>
              </a:r>
              <a:r>
                <a:rPr lang="ja-JP" altLang="en-US" sz="1600" b="1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Meiryo" panose="020B0604030504040204" pitchFamily="34" charset="-128"/>
                  <a:ea typeface="Meiryo" panose="020B0604030504040204" pitchFamily="34" charset="-128"/>
                </a:rPr>
                <a:t>の声</a:t>
              </a:r>
              <a:endPara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Meiryo" panose="020B0604030504040204" pitchFamily="34" charset="-128"/>
                <a:ea typeface="Meiryo" panose="020B060403050404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98881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A313995C069AB4DB591D00E56ADBBAC" ma:contentTypeVersion="16" ma:contentTypeDescription="新しいドキュメントを作成します。" ma:contentTypeScope="" ma:versionID="268352c6408381edaa5f04d261301d10">
  <xsd:schema xmlns:xsd="http://www.w3.org/2001/XMLSchema" xmlns:xs="http://www.w3.org/2001/XMLSchema" xmlns:p="http://schemas.microsoft.com/office/2006/metadata/properties" xmlns:ns2="e328f08b-3499-495b-99a4-4b1f3ffc5be9" xmlns:ns3="b90e4c5d-0ed4-458f-abd8-4800e94b7842" targetNamespace="http://schemas.microsoft.com/office/2006/metadata/properties" ma:root="true" ma:fieldsID="6ac19418ee909fbb8338f82c2da64161" ns2:_="" ns3:_="">
    <xsd:import namespace="e328f08b-3499-495b-99a4-4b1f3ffc5be9"/>
    <xsd:import namespace="b90e4c5d-0ed4-458f-abd8-4800e94b78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f08b-3499-495b-99a4-4b1f3ffc5b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b36e8ec-0a94-410c-a8aa-2e5263ae05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e4c5d-0ed4-458f-abd8-4800e94b78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4295c56-fe0c-4e3f-bfd9-26dffbb2c021}" ma:internalName="TaxCatchAll" ma:showField="CatchAllData" ma:web="b90e4c5d-0ed4-458f-abd8-4800e94b78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A04BF5-3363-4314-B690-4EE86613F5F7}"/>
</file>

<file path=customXml/itemProps2.xml><?xml version="1.0" encoding="utf-8"?>
<ds:datastoreItem xmlns:ds="http://schemas.openxmlformats.org/officeDocument/2006/customXml" ds:itemID="{3C60BC60-F537-45CA-ACDC-8351D988AEFF}"/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168</Words>
  <Application>Microsoft Macintosh PowerPoint</Application>
  <PresentationFormat>ワイド画面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游ゴシック</vt:lpstr>
      <vt:lpstr>Arial</vt:lpstr>
      <vt:lpstr>Calibri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neo sai7037</dc:creator>
  <cp:lastModifiedBy>EndoYuka</cp:lastModifiedBy>
  <cp:revision>40</cp:revision>
  <dcterms:created xsi:type="dcterms:W3CDTF">2023-06-26T02:55:59Z</dcterms:created>
  <dcterms:modified xsi:type="dcterms:W3CDTF">2023-07-04T07:36:12Z</dcterms:modified>
</cp:coreProperties>
</file>